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20" r:id="rId11"/>
    <p:sldId id="321" r:id="rId12"/>
    <p:sldId id="322" r:id="rId13"/>
    <p:sldId id="324" r:id="rId14"/>
    <p:sldId id="325" r:id="rId15"/>
    <p:sldId id="323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4" r:id="rId34"/>
    <p:sldId id="345" r:id="rId35"/>
    <p:sldId id="319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094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6840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7786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1103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5985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9621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5580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326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4614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2132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030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7299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2090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4656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7874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7549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4512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0884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85227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698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1886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38131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8072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5417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4493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В PostgreSQL настройки по умолчанию такие, чтобы СУБД мог работать на любом ведре и это никуда не годится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У нас больше 50 серверов, поэтому ручное управление никуда не годится </a:t>
            </a:r>
            <a:endParaRPr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1.Необходимо реализовать управление с помощью системы управления конфигурациями, мы используем Ansible</a:t>
            </a:r>
            <a:br>
              <a:rPr lang="en-US"/>
            </a:br>
            <a:r>
              <a:rPr lang="en-US"/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/>
          </a:p>
        </p:txBody>
      </p:sp>
      <p:sp>
        <p:nvSpPr>
          <p:cNvPr id="219" name="Google Shape;219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lya0693/Design-DC-Networks/tree/main/project%20wor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Описание архитектуры ЦОД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C40231-96AD-4CFB-8C88-24783E1AC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71" y="1284942"/>
            <a:ext cx="11309989" cy="53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5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Физическая топология ЦОД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6FE557-D1B8-49B3-A74A-A0A738218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584" y="1223937"/>
            <a:ext cx="5496232" cy="55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4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Underlay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сеть одного из ЦОД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4941AD-B915-45EF-95F1-009D73808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078" y="1208238"/>
            <a:ext cx="9097776" cy="56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99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1929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Шаблон конфигурации 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Underlay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lnSpc>
                <a:spcPct val="90000"/>
              </a:lnSpc>
              <a:buSzPts val="4500"/>
            </a:pP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коммутатора (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interfaces and policies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DCAC423-DDD1-49D9-9400-2384C91701E2}"/>
              </a:ext>
            </a:extLst>
          </p:cNvPr>
          <p:cNvSpPr/>
          <p:nvPr/>
        </p:nvSpPr>
        <p:spPr>
          <a:xfrm>
            <a:off x="0" y="1275731"/>
            <a:ext cx="50144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/* добавляем физические интерфейсы в </a:t>
            </a:r>
            <a:r>
              <a:rPr lang="en-US" dirty="0">
                <a:solidFill>
                  <a:srgbClr val="FF0000"/>
                </a:solidFill>
              </a:rPr>
              <a:t>LAG </a:t>
            </a:r>
            <a:r>
              <a:rPr lang="ru-RU" dirty="0">
                <a:solidFill>
                  <a:srgbClr val="FF0000"/>
                </a:solidFill>
              </a:rPr>
              <a:t>группы */</a:t>
            </a:r>
          </a:p>
          <a:p>
            <a:r>
              <a:rPr lang="en-US" dirty="0"/>
              <a:t>set interfaces xe-0/0/8 description d77-spine-r01-sw01</a:t>
            </a:r>
          </a:p>
          <a:p>
            <a:r>
              <a:rPr lang="en-US" dirty="0"/>
              <a:t>set interfaces xe-0/0/8 ether-options 802.3ad ae1</a:t>
            </a:r>
          </a:p>
          <a:p>
            <a:r>
              <a:rPr lang="en-US" dirty="0"/>
              <a:t>set interfaces xe-0/0/9 description d77-spine-r01-sw01</a:t>
            </a:r>
          </a:p>
          <a:p>
            <a:r>
              <a:rPr lang="en-US" dirty="0"/>
              <a:t>set interfaces xe-0/0/9 ether-options 802.3ad ae1</a:t>
            </a:r>
          </a:p>
          <a:p>
            <a:r>
              <a:rPr lang="en-US" dirty="0"/>
              <a:t>set interfaces xe-0/0/10 description d77-spine-r01-sw02</a:t>
            </a:r>
          </a:p>
          <a:p>
            <a:r>
              <a:rPr lang="en-US" dirty="0"/>
              <a:t>set interfaces xe-0/0/10 ether-options 802.3ad ae2</a:t>
            </a:r>
          </a:p>
          <a:p>
            <a:r>
              <a:rPr lang="en-US" dirty="0"/>
              <a:t>set interfaces xe-0/0/11 description d77-spine-r01-sw02</a:t>
            </a:r>
          </a:p>
          <a:p>
            <a:r>
              <a:rPr lang="en-US" dirty="0"/>
              <a:t>set interfaces xe-0/0/11 ether-options 802.3ad ae2</a:t>
            </a:r>
          </a:p>
          <a:p>
            <a:r>
              <a:rPr lang="en-US" dirty="0"/>
              <a:t>!</a:t>
            </a: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конфигурация агрегированных </a:t>
            </a:r>
            <a:r>
              <a:rPr lang="en-US" dirty="0">
                <a:solidFill>
                  <a:srgbClr val="FF0000"/>
                </a:solidFill>
              </a:rPr>
              <a:t>LAG </a:t>
            </a:r>
            <a:r>
              <a:rPr lang="ru-RU" dirty="0">
                <a:solidFill>
                  <a:srgbClr val="FF0000"/>
                </a:solidFill>
              </a:rPr>
              <a:t>интерфейсов в сторону </a:t>
            </a:r>
            <a:r>
              <a:rPr lang="en-US" dirty="0">
                <a:solidFill>
                  <a:srgbClr val="FF0000"/>
                </a:solidFill>
              </a:rPr>
              <a:t>SPINE */</a:t>
            </a:r>
          </a:p>
          <a:p>
            <a:r>
              <a:rPr lang="en-US" dirty="0"/>
              <a:t>set interfaces ae1 description d77-spine-r01-sw01</a:t>
            </a:r>
          </a:p>
          <a:p>
            <a:r>
              <a:rPr lang="en-US" dirty="0"/>
              <a:t>set interfaces ae1 </a:t>
            </a:r>
            <a:r>
              <a:rPr lang="en-US" dirty="0" err="1"/>
              <a:t>mtu</a:t>
            </a:r>
            <a:r>
              <a:rPr lang="en-US" dirty="0"/>
              <a:t> 9216</a:t>
            </a:r>
          </a:p>
          <a:p>
            <a:r>
              <a:rPr lang="en-US" dirty="0"/>
              <a:t>set interfaces ae1 aggregated-ether-options </a:t>
            </a:r>
            <a:r>
              <a:rPr lang="en-US" dirty="0" err="1"/>
              <a:t>lacp</a:t>
            </a:r>
            <a:r>
              <a:rPr lang="en-US" dirty="0"/>
              <a:t> active</a:t>
            </a:r>
          </a:p>
          <a:p>
            <a:r>
              <a:rPr lang="en-US" dirty="0"/>
              <a:t>set interfaces ae1 aggregated-ether-options </a:t>
            </a:r>
            <a:r>
              <a:rPr lang="en-US" dirty="0" err="1"/>
              <a:t>lacp</a:t>
            </a:r>
            <a:r>
              <a:rPr lang="en-US" dirty="0"/>
              <a:t> periodic fast</a:t>
            </a:r>
          </a:p>
          <a:p>
            <a:r>
              <a:rPr lang="en-US" dirty="0"/>
              <a:t>set interfaces ae1 unit 0 family </a:t>
            </a:r>
            <a:r>
              <a:rPr lang="en-US" dirty="0" err="1"/>
              <a:t>inet</a:t>
            </a:r>
            <a:r>
              <a:rPr lang="en-US" dirty="0"/>
              <a:t> address 10.77.1.1/31</a:t>
            </a:r>
          </a:p>
          <a:p>
            <a:r>
              <a:rPr lang="en-US" dirty="0"/>
              <a:t>set interfaces ae2 description d77-spine-r01-sw02</a:t>
            </a:r>
          </a:p>
          <a:p>
            <a:r>
              <a:rPr lang="en-US" dirty="0"/>
              <a:t>set interfaces ae2 </a:t>
            </a:r>
            <a:r>
              <a:rPr lang="en-US" dirty="0" err="1"/>
              <a:t>mtu</a:t>
            </a:r>
            <a:r>
              <a:rPr lang="en-US" dirty="0"/>
              <a:t> 9216</a:t>
            </a:r>
          </a:p>
          <a:p>
            <a:r>
              <a:rPr lang="en-US" dirty="0"/>
              <a:t>set interfaces ae2 aggregated-ether-options </a:t>
            </a:r>
            <a:r>
              <a:rPr lang="en-US" dirty="0" err="1"/>
              <a:t>lacp</a:t>
            </a:r>
            <a:r>
              <a:rPr lang="en-US" dirty="0"/>
              <a:t> active</a:t>
            </a:r>
          </a:p>
          <a:p>
            <a:r>
              <a:rPr lang="en-US" dirty="0"/>
              <a:t>set interfaces ae2 aggregated-ether-options </a:t>
            </a:r>
            <a:r>
              <a:rPr lang="en-US" dirty="0" err="1"/>
              <a:t>lacp</a:t>
            </a:r>
            <a:r>
              <a:rPr lang="en-US" dirty="0"/>
              <a:t> periodic fast</a:t>
            </a:r>
          </a:p>
          <a:p>
            <a:r>
              <a:rPr lang="en-US" dirty="0"/>
              <a:t>set interfaces ae2 unit 0 family </a:t>
            </a:r>
            <a:r>
              <a:rPr lang="en-US" dirty="0" err="1"/>
              <a:t>inet</a:t>
            </a:r>
            <a:r>
              <a:rPr lang="en-US" dirty="0"/>
              <a:t> address 10.77.1.129/31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interfaces lo0 unit 0 family </a:t>
            </a:r>
            <a:r>
              <a:rPr lang="en-US" dirty="0" err="1"/>
              <a:t>inet</a:t>
            </a:r>
            <a:r>
              <a:rPr lang="en-US" dirty="0"/>
              <a:t> address 10.77.0.11/32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231CD08-9A82-4C92-8916-857E2D65D83B}"/>
              </a:ext>
            </a:extLst>
          </p:cNvPr>
          <p:cNvSpPr/>
          <p:nvPr/>
        </p:nvSpPr>
        <p:spPr>
          <a:xfrm>
            <a:off x="5822197" y="1275731"/>
            <a:ext cx="636980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routing-options router-id 10.77.0.11</a:t>
            </a:r>
          </a:p>
          <a:p>
            <a:r>
              <a:rPr lang="en-US" dirty="0"/>
              <a:t>set routing-options forwarding-table export POL-PFE-ECMP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Применение политики инсталляции префиксов в </a:t>
            </a:r>
            <a:r>
              <a:rPr lang="en-US" dirty="0">
                <a:solidFill>
                  <a:srgbClr val="FF0000"/>
                </a:solidFill>
              </a:rPr>
              <a:t>FIB </a:t>
            </a:r>
            <a:r>
              <a:rPr lang="ru-RU" dirty="0">
                <a:solidFill>
                  <a:srgbClr val="FF0000"/>
                </a:solidFill>
              </a:rPr>
              <a:t>для балансировки трафика */</a:t>
            </a:r>
          </a:p>
          <a:p>
            <a:r>
              <a:rPr lang="en-US" dirty="0"/>
              <a:t>set routing-options forwarding-table </a:t>
            </a:r>
            <a:r>
              <a:rPr lang="en-US" dirty="0" err="1"/>
              <a:t>ecmp</a:t>
            </a:r>
            <a:r>
              <a:rPr lang="en-US" dirty="0"/>
              <a:t>-fast-reroute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policy-options policy-statement POL-BGP-IPFABRIC-EXPORT term T-LPBK from protocol direct</a:t>
            </a:r>
          </a:p>
          <a:p>
            <a:r>
              <a:rPr lang="en-US" dirty="0"/>
              <a:t>set policy-options policy-statement POL-BGP-IPFABRIC-EXPORT term T-LPBK from route-filter 10.77.0.11/32 exact</a:t>
            </a:r>
          </a:p>
          <a:p>
            <a:r>
              <a:rPr lang="en-US" dirty="0"/>
              <a:t>set policy-options policy-statement POL-BGP-IPFABRIC-EXPORT term T-LPBK then accept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policy-options policy-statement POL-BGP-IPFABRIC-IMPORT term T-LPBKS from route-filter 10.77.0.0/24 </a:t>
            </a:r>
            <a:r>
              <a:rPr lang="en-US" dirty="0" err="1"/>
              <a:t>orlonger</a:t>
            </a:r>
            <a:endParaRPr lang="en-US" dirty="0"/>
          </a:p>
          <a:p>
            <a:r>
              <a:rPr lang="en-US" dirty="0"/>
              <a:t>set policy-options policy-statement POL-BGP-IPFABRIC-IMPORT term T-LPBKS then accept</a:t>
            </a:r>
          </a:p>
          <a:p>
            <a:r>
              <a:rPr lang="en-US" dirty="0"/>
              <a:t>set policy-options policy-statement POL-BGP-IPFABRIC-IMPORT term T-REJECT then reject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policy-options policy-statement POL-PFE-ECMP then load-balance per-packet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73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1929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Шаблон конфигурации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Underlay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lnSpc>
                <a:spcPct val="90000"/>
              </a:lnSpc>
              <a:buSzPts val="4500"/>
            </a:pP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коммутатора (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BGP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C705F57-15D9-4B05-AAAF-09D30D0C0D50}"/>
              </a:ext>
            </a:extLst>
          </p:cNvPr>
          <p:cNvSpPr/>
          <p:nvPr/>
        </p:nvSpPr>
        <p:spPr>
          <a:xfrm>
            <a:off x="0" y="1697163"/>
            <a:ext cx="1115469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log-</a:t>
            </a:r>
            <a:r>
              <a:rPr lang="en-US" dirty="0" err="1"/>
              <a:t>updown</a:t>
            </a:r>
            <a:endParaRPr lang="en-US" dirty="0"/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type external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</a:t>
            </a:r>
            <a:r>
              <a:rPr lang="en-US" dirty="0" err="1"/>
              <a:t>mtu</a:t>
            </a:r>
            <a:r>
              <a:rPr lang="en-US" dirty="0"/>
              <a:t>-discovery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import POL-BGP-IPFABRIC-IMPORT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политики маршрутизации </a:t>
            </a:r>
            <a:r>
              <a:rPr lang="en-US" dirty="0">
                <a:solidFill>
                  <a:srgbClr val="FF0000"/>
                </a:solidFill>
              </a:rPr>
              <a:t>BGP UNDERLAY */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export POL-BGP-IPFABRIC-EXPORT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политики маршрутизации </a:t>
            </a:r>
            <a:r>
              <a:rPr lang="en-US" dirty="0">
                <a:solidFill>
                  <a:srgbClr val="FF0000"/>
                </a:solidFill>
              </a:rPr>
              <a:t>BGP UNDERLAY */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local-as 4207700011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multipath multiple-as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Балансировка </a:t>
            </a:r>
            <a:r>
              <a:rPr lang="en-US" dirty="0">
                <a:solidFill>
                  <a:srgbClr val="FF0000"/>
                </a:solidFill>
              </a:rPr>
              <a:t>BGP multipath */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bfd-liveness-detection minimum-interval 1000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bfd-liveness-detection multiplier 3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bfd-liveness-detection session-mode automatic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neighbor 10.77.1.0 description d77-spine-r01-sw01_ebgp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neighbor 10.77.1.0 peer-as 4207700001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neighbor 10.77.1.128 description d77-spine-r01-sw02_ebgp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UNDERLAY-IPFABRIC neighbor 10.77.1.128 peer-as 4207700002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351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300" y="0"/>
            <a:ext cx="12310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сеть одного из ЦОД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437AF8-067D-4739-B586-7C57543C1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93" y="1196301"/>
            <a:ext cx="9021945" cy="5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4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1929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Шаблон конфигурации 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lnSpc>
                <a:spcPct val="90000"/>
              </a:lnSpc>
              <a:buSzPts val="4500"/>
            </a:pP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коммутатора (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BGP and routing-options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BDFB85-2DE3-4192-85CE-3D0AF989C69F}"/>
              </a:ext>
            </a:extLst>
          </p:cNvPr>
          <p:cNvSpPr/>
          <p:nvPr/>
        </p:nvSpPr>
        <p:spPr>
          <a:xfrm>
            <a:off x="0" y="1767006"/>
            <a:ext cx="1193144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type internal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local-address 10.77.0.11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import POL-BGP-REJECT-RGW-IMPORT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export POL-MARK-LEAF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family </a:t>
            </a:r>
            <a:r>
              <a:rPr lang="en-US" dirty="0" err="1"/>
              <a:t>evpn</a:t>
            </a:r>
            <a:r>
              <a:rPr lang="en-US" dirty="0"/>
              <a:t> signaling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</a:t>
            </a:r>
            <a:r>
              <a:rPr lang="en-US" dirty="0" err="1"/>
              <a:t>vpn</a:t>
            </a:r>
            <a:r>
              <a:rPr lang="en-US" dirty="0"/>
              <a:t>-apply-export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multipath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bfd-liveness-detection minimum-interval 1000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bfd-liveness-detection multiplier 3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bfd-liveness-detection session-mode automatic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neighbor 10.77.0.1 description d77-spine-r01-sw01_ibgp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OVERLAY-EVPN neighbor 10.77.0.2 description d77-spine-r01-sw02_ibgp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routing-options router-id 10.77.0.11</a:t>
            </a:r>
          </a:p>
          <a:p>
            <a:r>
              <a:rPr lang="en-US" dirty="0"/>
              <a:t>set routing-options autonomous-system 65277</a:t>
            </a:r>
          </a:p>
        </p:txBody>
      </p:sp>
    </p:spTree>
    <p:extLst>
      <p:ext uri="{BB962C8B-B14F-4D97-AF65-F5344CB8AC3E}">
        <p14:creationId xmlns:p14="http://schemas.microsoft.com/office/powerpoint/2010/main" val="3667453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1929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Шаблон конфигурации 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lnSpc>
                <a:spcPct val="90000"/>
              </a:lnSpc>
              <a:buSzPts val="4500"/>
            </a:pP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коммутатора (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Policy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128B65-6820-4295-ABEE-A01CF55DDEB7}"/>
              </a:ext>
            </a:extLst>
          </p:cNvPr>
          <p:cNvSpPr/>
          <p:nvPr/>
        </p:nvSpPr>
        <p:spPr>
          <a:xfrm>
            <a:off x="0" y="1723007"/>
            <a:ext cx="114722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Запрет на импорт </a:t>
            </a:r>
            <a:r>
              <a:rPr lang="en-US" dirty="0">
                <a:solidFill>
                  <a:srgbClr val="FF0000"/>
                </a:solidFill>
              </a:rPr>
              <a:t>EVPN Type 1,2,3 </a:t>
            </a:r>
            <a:r>
              <a:rPr lang="ru-RU" dirty="0">
                <a:solidFill>
                  <a:srgbClr val="FF0000"/>
                </a:solidFill>
              </a:rPr>
              <a:t>маршрутов от удаленных </a:t>
            </a:r>
            <a:r>
              <a:rPr lang="en-US" dirty="0">
                <a:solidFill>
                  <a:srgbClr val="FF0000"/>
                </a:solidFill>
              </a:rPr>
              <a:t>BR*/</a:t>
            </a:r>
          </a:p>
          <a:p>
            <a:r>
              <a:rPr lang="en-US" dirty="0"/>
              <a:t>set policy-options policy-statement POL-BGP-REJECT-RGW-IMPORT term T-REJECT-REMOTE-GW from family </a:t>
            </a:r>
            <a:r>
              <a:rPr lang="en-US" dirty="0" err="1"/>
              <a:t>evpn</a:t>
            </a:r>
            <a:endParaRPr lang="en-US" dirty="0"/>
          </a:p>
          <a:p>
            <a:r>
              <a:rPr lang="en-US" dirty="0"/>
              <a:t>set policy-options policy-statement POL-BGP-REJECT-RGW-IMPORT term T-REJECT-REMOTE-GW from as-path ASP-LENGTH1MORE</a:t>
            </a:r>
          </a:p>
          <a:p>
            <a:r>
              <a:rPr lang="en-US" dirty="0"/>
              <a:t>set policy-options policy-statement POL-BGP-REJECT-RGW-IMPORT term T-REJECT-REMOTE-GW from community CT-GW</a:t>
            </a:r>
          </a:p>
          <a:p>
            <a:r>
              <a:rPr lang="en-US" dirty="0"/>
              <a:t>set policy-options policy-statement POL-BGP-REJECT-RGW-IMPORT term T-REJECT-REMOTE-GW from </a:t>
            </a:r>
            <a:r>
              <a:rPr lang="en-US" dirty="0" err="1"/>
              <a:t>nlri</a:t>
            </a:r>
            <a:r>
              <a:rPr lang="en-US" dirty="0"/>
              <a:t>-route-type 1</a:t>
            </a:r>
          </a:p>
          <a:p>
            <a:r>
              <a:rPr lang="en-US" dirty="0"/>
              <a:t>set policy-options policy-statement POL-BGP-REJECT-RGW-IMPORT term T-REJECT-REMOTE-GW from </a:t>
            </a:r>
            <a:r>
              <a:rPr lang="en-US" dirty="0" err="1"/>
              <a:t>nlri</a:t>
            </a:r>
            <a:r>
              <a:rPr lang="en-US" dirty="0"/>
              <a:t>-route-type 2</a:t>
            </a:r>
          </a:p>
          <a:p>
            <a:r>
              <a:rPr lang="en-US" dirty="0"/>
              <a:t>set policy-options policy-statement POL-BGP-REJECT-RGW-IMPORT term T-REJECT-REMOTE-GW from </a:t>
            </a:r>
            <a:r>
              <a:rPr lang="en-US" dirty="0" err="1"/>
              <a:t>nlri</a:t>
            </a:r>
            <a:r>
              <a:rPr lang="en-US" dirty="0"/>
              <a:t>-route-type 3</a:t>
            </a:r>
          </a:p>
          <a:p>
            <a:r>
              <a:rPr lang="en-US" dirty="0"/>
              <a:t>set policy-options policy-statement POL-BGP-REJECT-RGW-IMPOR term T-REJECT-REMOTE-GW then reject</a:t>
            </a:r>
          </a:p>
          <a:p>
            <a:r>
              <a:rPr lang="en-US" dirty="0"/>
              <a:t>set policy-options policy-statement POL-BGP-REJECT-RGW-IMPOR term T-ACCEPT-ALL then accept</a:t>
            </a:r>
          </a:p>
          <a:p>
            <a:r>
              <a:rPr lang="en-US" dirty="0"/>
              <a:t>!</a:t>
            </a:r>
          </a:p>
          <a:p>
            <a:r>
              <a:rPr lang="ru-RU" dirty="0">
                <a:solidFill>
                  <a:srgbClr val="FF0000"/>
                </a:solidFill>
              </a:rPr>
              <a:t>/* Маркируем анонсируемые </a:t>
            </a:r>
            <a:r>
              <a:rPr lang="en-US" dirty="0">
                <a:solidFill>
                  <a:srgbClr val="FF0000"/>
                </a:solidFill>
              </a:rPr>
              <a:t>EVPN </a:t>
            </a:r>
            <a:r>
              <a:rPr lang="ru-RU" dirty="0">
                <a:solidFill>
                  <a:srgbClr val="FF0000"/>
                </a:solidFill>
              </a:rPr>
              <a:t>маршруты </a:t>
            </a:r>
            <a:r>
              <a:rPr lang="en-US" dirty="0">
                <a:solidFill>
                  <a:srgbClr val="FF0000"/>
                </a:solidFill>
              </a:rPr>
              <a:t>community </a:t>
            </a:r>
            <a:r>
              <a:rPr lang="ru-RU" dirty="0">
                <a:solidFill>
                  <a:srgbClr val="FF0000"/>
                </a:solidFill>
              </a:rPr>
              <a:t>означающими принадлежность к определенному ЦОД и типу </a:t>
            </a:r>
            <a:r>
              <a:rPr lang="en-US" dirty="0">
                <a:solidFill>
                  <a:srgbClr val="FF0000"/>
                </a:solidFill>
              </a:rPr>
              <a:t>LEAF */</a:t>
            </a:r>
          </a:p>
          <a:p>
            <a:r>
              <a:rPr lang="en-US" dirty="0"/>
              <a:t>set policy-options policy-statement POL-MARK-LEAF term 10 then community add CT-LEAF</a:t>
            </a:r>
          </a:p>
          <a:p>
            <a:r>
              <a:rPr lang="en-US" dirty="0"/>
              <a:t>set policy-options policy-statement POL-MARK-LEAF term 10 then community add CT-65277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policy-options community CT-65277 members target:65000:65277</a:t>
            </a:r>
          </a:p>
          <a:p>
            <a:r>
              <a:rPr lang="en-US" dirty="0"/>
              <a:t>set policy-options community CT-LEAF members target:65000:2</a:t>
            </a:r>
          </a:p>
          <a:p>
            <a:r>
              <a:rPr lang="en-US" dirty="0"/>
              <a:t>set policy-options community CT-GW members target:65000:1</a:t>
            </a:r>
          </a:p>
          <a:p>
            <a:r>
              <a:rPr lang="en-US" dirty="0"/>
              <a:t>set policy-options as-path ASP-LENGTH1MORE ".{1,}"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839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1929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Шаблон конфигурации </a:t>
            </a:r>
            <a:r>
              <a:rPr lang="en-US" sz="40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/EVPN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коммутатора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F317D8A-C1FE-4515-8AC3-967EB2283C2A}"/>
              </a:ext>
            </a:extLst>
          </p:cNvPr>
          <p:cNvSpPr/>
          <p:nvPr/>
        </p:nvSpPr>
        <p:spPr>
          <a:xfrm>
            <a:off x="0" y="1430071"/>
            <a:ext cx="123102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protocols </a:t>
            </a:r>
            <a:r>
              <a:rPr lang="en-US" dirty="0" err="1"/>
              <a:t>evpn</a:t>
            </a:r>
            <a:r>
              <a:rPr lang="en-US" dirty="0"/>
              <a:t> encapsulation </a:t>
            </a:r>
            <a:r>
              <a:rPr lang="en-US" dirty="0" err="1"/>
              <a:t>vxlan</a:t>
            </a:r>
            <a:endParaRPr lang="en-US" dirty="0"/>
          </a:p>
          <a:p>
            <a:r>
              <a:rPr lang="en-US" dirty="0"/>
              <a:t>set protocols </a:t>
            </a:r>
            <a:r>
              <a:rPr lang="en-US" dirty="0" err="1"/>
              <a:t>evpn</a:t>
            </a:r>
            <a:r>
              <a:rPr lang="en-US" dirty="0"/>
              <a:t> extended-</a:t>
            </a:r>
            <a:r>
              <a:rPr lang="en-US" dirty="0" err="1"/>
              <a:t>vni</a:t>
            </a:r>
            <a:r>
              <a:rPr lang="en-US" dirty="0"/>
              <a:t>-list all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Все </a:t>
            </a:r>
            <a:r>
              <a:rPr lang="en-US" dirty="0" err="1">
                <a:solidFill>
                  <a:srgbClr val="FF0000"/>
                </a:solidFill>
              </a:rPr>
              <a:t>vni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vlan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относим к </a:t>
            </a:r>
            <a:r>
              <a:rPr lang="ru-RU" dirty="0" err="1">
                <a:solidFill>
                  <a:srgbClr val="FF0000"/>
                </a:solidFill>
              </a:rPr>
              <a:t>единтвенному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EVPN instance */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switch-options </a:t>
            </a:r>
            <a:r>
              <a:rPr lang="en-US" dirty="0" err="1"/>
              <a:t>vtep</a:t>
            </a:r>
            <a:r>
              <a:rPr lang="en-US" dirty="0"/>
              <a:t>-source-interface lo0.0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Явно указывается источник </a:t>
            </a:r>
            <a:r>
              <a:rPr lang="en-US" dirty="0">
                <a:solidFill>
                  <a:srgbClr val="FF0000"/>
                </a:solidFill>
              </a:rPr>
              <a:t>VXLAN </a:t>
            </a:r>
            <a:r>
              <a:rPr lang="ru-RU" dirty="0">
                <a:solidFill>
                  <a:srgbClr val="FF0000"/>
                </a:solidFill>
              </a:rPr>
              <a:t>туннелей */</a:t>
            </a:r>
          </a:p>
          <a:p>
            <a:r>
              <a:rPr lang="en-US" dirty="0"/>
              <a:t>set switch-options </a:t>
            </a:r>
            <a:r>
              <a:rPr lang="en-US" dirty="0" err="1"/>
              <a:t>vrf</a:t>
            </a:r>
            <a:r>
              <a:rPr lang="en-US" dirty="0"/>
              <a:t>-target auto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Включение автоматической генерации </a:t>
            </a:r>
            <a:r>
              <a:rPr lang="en-US" dirty="0">
                <a:solidFill>
                  <a:srgbClr val="FF0000"/>
                </a:solidFill>
              </a:rPr>
              <a:t>RT </a:t>
            </a:r>
            <a:r>
              <a:rPr lang="ru-RU" dirty="0">
                <a:solidFill>
                  <a:srgbClr val="FF0000"/>
                </a:solidFill>
              </a:rPr>
              <a:t>для </a:t>
            </a:r>
            <a:r>
              <a:rPr lang="en-US" dirty="0">
                <a:solidFill>
                  <a:srgbClr val="FF0000"/>
                </a:solidFill>
              </a:rPr>
              <a:t>VNI */</a:t>
            </a:r>
          </a:p>
          <a:p>
            <a:r>
              <a:rPr lang="en-US" dirty="0"/>
              <a:t>set switch-options </a:t>
            </a:r>
            <a:r>
              <a:rPr lang="en-US" dirty="0" err="1"/>
              <a:t>vrf</a:t>
            </a:r>
            <a:r>
              <a:rPr lang="en-US" dirty="0"/>
              <a:t>-target target:65000:9999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Добавление единого </a:t>
            </a:r>
            <a:r>
              <a:rPr lang="en-US" dirty="0">
                <a:solidFill>
                  <a:srgbClr val="FF0000"/>
                </a:solidFill>
              </a:rPr>
              <a:t>RT ES </a:t>
            </a:r>
            <a:r>
              <a:rPr lang="ru-RU" dirty="0">
                <a:solidFill>
                  <a:srgbClr val="FF0000"/>
                </a:solidFill>
              </a:rPr>
              <a:t>на экспорт </a:t>
            </a:r>
            <a:r>
              <a:rPr lang="en-US" dirty="0">
                <a:solidFill>
                  <a:srgbClr val="FF0000"/>
                </a:solidFill>
              </a:rPr>
              <a:t>EVPN Type 1 </a:t>
            </a:r>
            <a:r>
              <a:rPr lang="ru-RU" dirty="0">
                <a:solidFill>
                  <a:srgbClr val="FF0000"/>
                </a:solidFill>
              </a:rPr>
              <a:t>маршрутов. Данный </a:t>
            </a:r>
            <a:r>
              <a:rPr lang="en-US" dirty="0">
                <a:solidFill>
                  <a:srgbClr val="FF0000"/>
                </a:solidFill>
              </a:rPr>
              <a:t>RT ES </a:t>
            </a:r>
            <a:r>
              <a:rPr lang="ru-RU" dirty="0">
                <a:solidFill>
                  <a:srgbClr val="FF0000"/>
                </a:solidFill>
              </a:rPr>
              <a:t>одинаковый во всех ЦОД в целях корректной работы </a:t>
            </a:r>
            <a:r>
              <a:rPr lang="en-US" dirty="0">
                <a:solidFill>
                  <a:srgbClr val="FF0000"/>
                </a:solidFill>
              </a:rPr>
              <a:t>DCI </a:t>
            </a:r>
            <a:r>
              <a:rPr lang="ru-RU" dirty="0">
                <a:solidFill>
                  <a:srgbClr val="FF0000"/>
                </a:solidFill>
              </a:rPr>
              <a:t>для </a:t>
            </a:r>
            <a:r>
              <a:rPr lang="en-US" dirty="0">
                <a:solidFill>
                  <a:srgbClr val="FF0000"/>
                </a:solidFill>
              </a:rPr>
              <a:t>ESI-LAG */</a:t>
            </a:r>
          </a:p>
          <a:p>
            <a:r>
              <a:rPr lang="en-US" dirty="0"/>
              <a:t>set switch-options route-distinguisher 10.77.0.11:1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Уникальный </a:t>
            </a:r>
            <a:r>
              <a:rPr lang="en-US" dirty="0">
                <a:solidFill>
                  <a:srgbClr val="FF0000"/>
                </a:solidFill>
              </a:rPr>
              <a:t>RD </a:t>
            </a:r>
            <a:r>
              <a:rPr lang="ru-RU" dirty="0">
                <a:solidFill>
                  <a:srgbClr val="FF0000"/>
                </a:solidFill>
              </a:rPr>
              <a:t>на каждом </a:t>
            </a:r>
            <a:r>
              <a:rPr lang="en-US" dirty="0">
                <a:solidFill>
                  <a:srgbClr val="FF0000"/>
                </a:solidFill>
              </a:rPr>
              <a:t>EVPN/VXLAN PE */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</a:t>
            </a:r>
            <a:r>
              <a:rPr lang="en-US" dirty="0" err="1"/>
              <a:t>vlans</a:t>
            </a:r>
            <a:r>
              <a:rPr lang="en-US" dirty="0"/>
              <a:t> v100 description PROD</a:t>
            </a:r>
          </a:p>
          <a:p>
            <a:r>
              <a:rPr lang="en-US" dirty="0"/>
              <a:t>set </a:t>
            </a:r>
            <a:r>
              <a:rPr lang="en-US" dirty="0" err="1"/>
              <a:t>vlans</a:t>
            </a:r>
            <a:r>
              <a:rPr lang="en-US" dirty="0"/>
              <a:t> v100 </a:t>
            </a:r>
            <a:r>
              <a:rPr lang="en-US" dirty="0" err="1"/>
              <a:t>vlan</a:t>
            </a:r>
            <a:r>
              <a:rPr lang="en-US" dirty="0"/>
              <a:t>-id 100</a:t>
            </a:r>
          </a:p>
          <a:p>
            <a:r>
              <a:rPr lang="en-US" dirty="0"/>
              <a:t>set </a:t>
            </a:r>
            <a:r>
              <a:rPr lang="en-US" dirty="0" err="1"/>
              <a:t>vlans</a:t>
            </a:r>
            <a:r>
              <a:rPr lang="en-US" dirty="0"/>
              <a:t> v100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vni</a:t>
            </a:r>
            <a:r>
              <a:rPr lang="en-US" dirty="0"/>
              <a:t> 770100</a:t>
            </a:r>
          </a:p>
          <a:p>
            <a:r>
              <a:rPr lang="en-US" dirty="0"/>
              <a:t>set </a:t>
            </a:r>
            <a:r>
              <a:rPr lang="en-US" dirty="0" err="1"/>
              <a:t>vlans</a:t>
            </a:r>
            <a:r>
              <a:rPr lang="en-US" dirty="0"/>
              <a:t> v200 description DEV</a:t>
            </a:r>
          </a:p>
          <a:p>
            <a:r>
              <a:rPr lang="en-US" dirty="0"/>
              <a:t>set </a:t>
            </a:r>
            <a:r>
              <a:rPr lang="en-US" dirty="0" err="1"/>
              <a:t>vlans</a:t>
            </a:r>
            <a:r>
              <a:rPr lang="en-US" dirty="0"/>
              <a:t> v200 </a:t>
            </a:r>
            <a:r>
              <a:rPr lang="en-US" dirty="0" err="1"/>
              <a:t>vlan</a:t>
            </a:r>
            <a:r>
              <a:rPr lang="en-US" dirty="0"/>
              <a:t>-id 200</a:t>
            </a:r>
          </a:p>
          <a:p>
            <a:r>
              <a:rPr lang="en-US" dirty="0"/>
              <a:t>set </a:t>
            </a:r>
            <a:r>
              <a:rPr lang="en-US" dirty="0" err="1"/>
              <a:t>vlans</a:t>
            </a:r>
            <a:r>
              <a:rPr lang="en-US" dirty="0"/>
              <a:t> v200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vni</a:t>
            </a:r>
            <a:r>
              <a:rPr lang="en-US" dirty="0"/>
              <a:t> 770200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942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1929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Шаблон конфигурации </a:t>
            </a:r>
            <a:r>
              <a:rPr lang="en-US" sz="40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/EVPN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маршрутизатора 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AE200F1-A93F-4578-A3EC-1ED17BE00EF5}"/>
              </a:ext>
            </a:extLst>
          </p:cNvPr>
          <p:cNvSpPr/>
          <p:nvPr/>
        </p:nvSpPr>
        <p:spPr>
          <a:xfrm>
            <a:off x="-118298" y="1336119"/>
            <a:ext cx="123102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routing-instances RI-VS-d77VSWITCH instance-type virtual-switch</a:t>
            </a:r>
          </a:p>
          <a:p>
            <a:r>
              <a:rPr lang="en-US" dirty="0"/>
              <a:t>set routing-instances RI-VS-d77VSWITCH </a:t>
            </a:r>
            <a:r>
              <a:rPr lang="en-US" dirty="0" err="1"/>
              <a:t>vtep</a:t>
            </a:r>
            <a:r>
              <a:rPr lang="en-US" dirty="0"/>
              <a:t>-source-interface lo0.0</a:t>
            </a:r>
          </a:p>
          <a:p>
            <a:r>
              <a:rPr lang="en-US" dirty="0"/>
              <a:t>set routing-instances RI-VS-d77VSWITCH route-distinguisher 10.77.0.4:1</a:t>
            </a:r>
          </a:p>
          <a:p>
            <a:r>
              <a:rPr lang="en-US" dirty="0"/>
              <a:t>set routing-instances RI-VS-d77VSWITCH </a:t>
            </a:r>
            <a:r>
              <a:rPr lang="en-US" dirty="0" err="1"/>
              <a:t>vrf</a:t>
            </a:r>
            <a:r>
              <a:rPr lang="en-US" dirty="0"/>
              <a:t>-target auto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Включение автоматической генерации </a:t>
            </a:r>
            <a:r>
              <a:rPr lang="en-US" dirty="0">
                <a:solidFill>
                  <a:srgbClr val="FF0000"/>
                </a:solidFill>
              </a:rPr>
              <a:t>RT </a:t>
            </a:r>
            <a:r>
              <a:rPr lang="ru-RU" dirty="0">
                <a:solidFill>
                  <a:srgbClr val="FF0000"/>
                </a:solidFill>
              </a:rPr>
              <a:t>для </a:t>
            </a:r>
            <a:r>
              <a:rPr lang="en-US" dirty="0">
                <a:solidFill>
                  <a:srgbClr val="FF0000"/>
                </a:solidFill>
              </a:rPr>
              <a:t>VNI */</a:t>
            </a:r>
          </a:p>
          <a:p>
            <a:r>
              <a:rPr lang="en-US" dirty="0"/>
              <a:t>set routing-instances RI-VS-d77VSWITCH </a:t>
            </a:r>
            <a:r>
              <a:rPr lang="en-US" dirty="0" err="1"/>
              <a:t>vrf</a:t>
            </a:r>
            <a:r>
              <a:rPr lang="en-US" dirty="0"/>
              <a:t>-target target:65000:9999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Добавление единого </a:t>
            </a:r>
            <a:r>
              <a:rPr lang="en-US" dirty="0">
                <a:solidFill>
                  <a:srgbClr val="FF0000"/>
                </a:solidFill>
              </a:rPr>
              <a:t>RT ES </a:t>
            </a:r>
            <a:r>
              <a:rPr lang="ru-RU" dirty="0">
                <a:solidFill>
                  <a:srgbClr val="FF0000"/>
                </a:solidFill>
              </a:rPr>
              <a:t>на экспорт </a:t>
            </a:r>
            <a:r>
              <a:rPr lang="en-US" dirty="0">
                <a:solidFill>
                  <a:srgbClr val="FF0000"/>
                </a:solidFill>
              </a:rPr>
              <a:t>EVPN Type 1 </a:t>
            </a:r>
            <a:r>
              <a:rPr lang="ru-RU" dirty="0">
                <a:solidFill>
                  <a:srgbClr val="FF0000"/>
                </a:solidFill>
              </a:rPr>
              <a:t>маршрутов. */</a:t>
            </a:r>
          </a:p>
          <a:p>
            <a:r>
              <a:rPr lang="en-US" dirty="0"/>
              <a:t>set routing-instances RI-VS-d77VSWITCH protocols </a:t>
            </a:r>
            <a:r>
              <a:rPr lang="en-US" dirty="0" err="1"/>
              <a:t>evpn</a:t>
            </a:r>
            <a:r>
              <a:rPr lang="en-US" dirty="0"/>
              <a:t> encapsulation </a:t>
            </a:r>
            <a:r>
              <a:rPr lang="en-US" dirty="0" err="1"/>
              <a:t>vxlan</a:t>
            </a:r>
            <a:endParaRPr lang="en-US" dirty="0"/>
          </a:p>
          <a:p>
            <a:r>
              <a:rPr lang="en-US" dirty="0"/>
              <a:t>set routing-instances RI-VS-d77VSWITCH protocols </a:t>
            </a:r>
            <a:r>
              <a:rPr lang="en-US" dirty="0" err="1"/>
              <a:t>evpn</a:t>
            </a:r>
            <a:r>
              <a:rPr lang="en-US" dirty="0"/>
              <a:t> extended-</a:t>
            </a:r>
            <a:r>
              <a:rPr lang="en-US" dirty="0" err="1"/>
              <a:t>vni</a:t>
            </a:r>
            <a:r>
              <a:rPr lang="en-US" dirty="0"/>
              <a:t>-list all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Все </a:t>
            </a:r>
            <a:r>
              <a:rPr lang="en-US" dirty="0" err="1">
                <a:solidFill>
                  <a:srgbClr val="FF0000"/>
                </a:solidFill>
              </a:rPr>
              <a:t>vni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vlan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относим к </a:t>
            </a:r>
            <a:r>
              <a:rPr lang="ru-RU" dirty="0" err="1">
                <a:solidFill>
                  <a:srgbClr val="FF0000"/>
                </a:solidFill>
              </a:rPr>
              <a:t>единтвенному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EVPN instance */</a:t>
            </a:r>
          </a:p>
          <a:p>
            <a:r>
              <a:rPr lang="en-US" dirty="0"/>
              <a:t>set routing-instances RI-VS-d77VSWITCH protocols </a:t>
            </a:r>
            <a:r>
              <a:rPr lang="en-US" dirty="0" err="1"/>
              <a:t>evpn</a:t>
            </a:r>
            <a:r>
              <a:rPr lang="en-US" dirty="0"/>
              <a:t> default-gateway no-gateway-community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Так как используются </a:t>
            </a:r>
            <a:r>
              <a:rPr lang="en-US" dirty="0">
                <a:solidFill>
                  <a:srgbClr val="FF0000"/>
                </a:solidFill>
              </a:rPr>
              <a:t>VGA </a:t>
            </a:r>
            <a:r>
              <a:rPr lang="ru-RU" dirty="0">
                <a:solidFill>
                  <a:srgbClr val="FF0000"/>
                </a:solidFill>
              </a:rPr>
              <a:t>или </a:t>
            </a:r>
            <a:r>
              <a:rPr lang="en-US" dirty="0">
                <a:solidFill>
                  <a:srgbClr val="FF0000"/>
                </a:solidFill>
              </a:rPr>
              <a:t>Anycast IP, </a:t>
            </a:r>
            <a:r>
              <a:rPr lang="ru-RU" dirty="0">
                <a:solidFill>
                  <a:srgbClr val="FF0000"/>
                </a:solidFill>
              </a:rPr>
              <a:t>то </a:t>
            </a:r>
            <a:r>
              <a:rPr lang="en-US" dirty="0">
                <a:solidFill>
                  <a:srgbClr val="FF0000"/>
                </a:solidFill>
              </a:rPr>
              <a:t>gateway-community </a:t>
            </a:r>
            <a:r>
              <a:rPr lang="ru-RU" dirty="0">
                <a:solidFill>
                  <a:srgbClr val="FF0000"/>
                </a:solidFill>
              </a:rPr>
              <a:t>не нужно */</a:t>
            </a:r>
          </a:p>
          <a:p>
            <a:r>
              <a:rPr lang="ru-RU" dirty="0"/>
              <a:t>!</a:t>
            </a:r>
          </a:p>
          <a:p>
            <a:r>
              <a:rPr lang="ru-RU" dirty="0">
                <a:solidFill>
                  <a:srgbClr val="FF0000"/>
                </a:solidFill>
              </a:rPr>
              <a:t>/* Конфигурация </a:t>
            </a:r>
            <a:r>
              <a:rPr lang="en-US" dirty="0">
                <a:solidFill>
                  <a:srgbClr val="FF0000"/>
                </a:solidFill>
              </a:rPr>
              <a:t>BD </a:t>
            </a:r>
            <a:r>
              <a:rPr lang="ru-RU" dirty="0">
                <a:solidFill>
                  <a:srgbClr val="FF0000"/>
                </a:solidFill>
              </a:rPr>
              <a:t>для каждого </a:t>
            </a:r>
            <a:r>
              <a:rPr lang="en-US" dirty="0">
                <a:solidFill>
                  <a:srgbClr val="FF0000"/>
                </a:solidFill>
              </a:rPr>
              <a:t>VNI */</a:t>
            </a:r>
          </a:p>
          <a:p>
            <a:r>
              <a:rPr lang="en-US" dirty="0"/>
              <a:t>set routing-instances RI-VS-d77VSWITCH bridge-domains v100 description PROD</a:t>
            </a:r>
          </a:p>
          <a:p>
            <a:r>
              <a:rPr lang="en-US" dirty="0"/>
              <a:t>set routing-instances RI-VS-d77VSWITCH bridge-domains v100 </a:t>
            </a:r>
            <a:r>
              <a:rPr lang="en-US" dirty="0" err="1"/>
              <a:t>vlan</a:t>
            </a:r>
            <a:r>
              <a:rPr lang="en-US" dirty="0"/>
              <a:t>-id 100</a:t>
            </a:r>
          </a:p>
          <a:p>
            <a:r>
              <a:rPr lang="en-US" dirty="0"/>
              <a:t>set routing-instances RI-VS-d77VSWITCH bridge-domains v100 routing-interface irb.100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Связываем </a:t>
            </a:r>
            <a:r>
              <a:rPr lang="en-US" dirty="0">
                <a:solidFill>
                  <a:srgbClr val="FF0000"/>
                </a:solidFill>
              </a:rPr>
              <a:t>VLAN/VXLAN c L3 </a:t>
            </a:r>
            <a:r>
              <a:rPr lang="ru-RU" dirty="0">
                <a:solidFill>
                  <a:srgbClr val="FF0000"/>
                </a:solidFill>
              </a:rPr>
              <a:t>интерфейсом </a:t>
            </a:r>
            <a:r>
              <a:rPr lang="en-US" dirty="0">
                <a:solidFill>
                  <a:srgbClr val="FF0000"/>
                </a:solidFill>
              </a:rPr>
              <a:t>IRB, L3GW */</a:t>
            </a:r>
          </a:p>
          <a:p>
            <a:r>
              <a:rPr lang="en-US" dirty="0"/>
              <a:t>set routing-instances RI-VS-d77VSWITCH bridge-domains v100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vni</a:t>
            </a:r>
            <a:r>
              <a:rPr lang="en-US" dirty="0"/>
              <a:t> 770100</a:t>
            </a:r>
          </a:p>
          <a:p>
            <a:r>
              <a:rPr lang="en-US" dirty="0"/>
              <a:t>set routing-instances RI-VS-d77VSWITCH bridge-domains v200 description DEV</a:t>
            </a:r>
          </a:p>
          <a:p>
            <a:r>
              <a:rPr lang="en-US" dirty="0"/>
              <a:t>set routing-instances RI-VS-d77VSWITCH bridge-domains v200 </a:t>
            </a:r>
            <a:r>
              <a:rPr lang="en-US" dirty="0" err="1"/>
              <a:t>vlan</a:t>
            </a:r>
            <a:r>
              <a:rPr lang="en-US" dirty="0"/>
              <a:t>-id 200</a:t>
            </a:r>
          </a:p>
          <a:p>
            <a:r>
              <a:rPr lang="en-US" dirty="0"/>
              <a:t>set routing-instances RI-VS-d77VSWITCH bridge-domains v200 routing-interface irb.200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Связываем </a:t>
            </a:r>
            <a:r>
              <a:rPr lang="en-US" dirty="0">
                <a:solidFill>
                  <a:srgbClr val="FF0000"/>
                </a:solidFill>
              </a:rPr>
              <a:t>VLAN/VXLAN c L3 </a:t>
            </a:r>
            <a:r>
              <a:rPr lang="ru-RU" dirty="0">
                <a:solidFill>
                  <a:srgbClr val="FF0000"/>
                </a:solidFill>
              </a:rPr>
              <a:t>интерфейсом </a:t>
            </a:r>
            <a:r>
              <a:rPr lang="en-US" dirty="0">
                <a:solidFill>
                  <a:srgbClr val="FF0000"/>
                </a:solidFill>
              </a:rPr>
              <a:t>IRB, L3GW */</a:t>
            </a:r>
          </a:p>
          <a:p>
            <a:r>
              <a:rPr lang="en-US" dirty="0"/>
              <a:t>set routing-instances RI-VS-d77VSWITCH bridge-domains v200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vni</a:t>
            </a:r>
            <a:r>
              <a:rPr lang="en-US" dirty="0"/>
              <a:t> 770200</a:t>
            </a:r>
          </a:p>
        </p:txBody>
      </p:sp>
    </p:spTree>
    <p:extLst>
      <p:ext uri="{BB962C8B-B14F-4D97-AF65-F5344CB8AC3E}">
        <p14:creationId xmlns:p14="http://schemas.microsoft.com/office/powerpoint/2010/main" val="41790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1929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Шаблон конфигурации </a:t>
            </a:r>
            <a:r>
              <a:rPr lang="en-US" sz="40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/EVPN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маршрутизатора 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 (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продолжение)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3C35DF-BA8B-41FE-BF24-64BE9C28B235}"/>
              </a:ext>
            </a:extLst>
          </p:cNvPr>
          <p:cNvSpPr/>
          <p:nvPr/>
        </p:nvSpPr>
        <p:spPr>
          <a:xfrm>
            <a:off x="-60974" y="1393814"/>
            <a:ext cx="122529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/* L3 </a:t>
            </a:r>
            <a:r>
              <a:rPr lang="ru-RU" dirty="0">
                <a:solidFill>
                  <a:srgbClr val="FF0000"/>
                </a:solidFill>
              </a:rPr>
              <a:t>конфигурация </a:t>
            </a:r>
            <a:r>
              <a:rPr lang="en-US" dirty="0">
                <a:solidFill>
                  <a:srgbClr val="FF0000"/>
                </a:solidFill>
              </a:rPr>
              <a:t>IRB, L3GW */</a:t>
            </a:r>
          </a:p>
          <a:p>
            <a:r>
              <a:rPr lang="en-US" dirty="0"/>
              <a:t>set interfaces </a:t>
            </a:r>
            <a:r>
              <a:rPr lang="en-US" dirty="0" err="1"/>
              <a:t>irb</a:t>
            </a:r>
            <a:r>
              <a:rPr lang="en-US" dirty="0"/>
              <a:t> </a:t>
            </a:r>
            <a:r>
              <a:rPr lang="en-US" dirty="0" err="1"/>
              <a:t>mtu</a:t>
            </a:r>
            <a:r>
              <a:rPr lang="en-US" dirty="0"/>
              <a:t> 9216</a:t>
            </a:r>
          </a:p>
          <a:p>
            <a:r>
              <a:rPr lang="en-US" dirty="0"/>
              <a:t>set interfaces </a:t>
            </a:r>
            <a:r>
              <a:rPr lang="en-US" dirty="0" err="1"/>
              <a:t>irb</a:t>
            </a:r>
            <a:r>
              <a:rPr lang="en-US" dirty="0"/>
              <a:t> unit 100 apply-groups GR-IRB-INTF</a:t>
            </a:r>
          </a:p>
          <a:p>
            <a:r>
              <a:rPr lang="en-US" dirty="0"/>
              <a:t>set interfaces </a:t>
            </a:r>
            <a:r>
              <a:rPr lang="en-US" dirty="0" err="1"/>
              <a:t>irb</a:t>
            </a:r>
            <a:r>
              <a:rPr lang="en-US" dirty="0"/>
              <a:t> unit 100 virtual-gateway-accept-data</a:t>
            </a:r>
          </a:p>
          <a:p>
            <a:r>
              <a:rPr lang="en-US" dirty="0"/>
              <a:t>set interfaces </a:t>
            </a:r>
            <a:r>
              <a:rPr lang="en-US" dirty="0" err="1"/>
              <a:t>irb</a:t>
            </a:r>
            <a:r>
              <a:rPr lang="en-US" dirty="0"/>
              <a:t> unit 100 family </a:t>
            </a:r>
            <a:r>
              <a:rPr lang="en-US" dirty="0" err="1"/>
              <a:t>inet</a:t>
            </a:r>
            <a:r>
              <a:rPr lang="en-US" dirty="0"/>
              <a:t> address 10.77.100.2 virtual-gateway-address 10.77.100.1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Уникальный адрес </a:t>
            </a:r>
            <a:r>
              <a:rPr lang="en-US" dirty="0">
                <a:solidFill>
                  <a:srgbClr val="FF0000"/>
                </a:solidFill>
              </a:rPr>
              <a:t>BR + </a:t>
            </a:r>
            <a:r>
              <a:rPr lang="ru-RU" dirty="0">
                <a:solidFill>
                  <a:srgbClr val="FF0000"/>
                </a:solidFill>
              </a:rPr>
              <a:t>Виртуальный </a:t>
            </a:r>
            <a:r>
              <a:rPr lang="en-US" dirty="0">
                <a:solidFill>
                  <a:srgbClr val="FF0000"/>
                </a:solidFill>
              </a:rPr>
              <a:t>VGA </a:t>
            </a:r>
            <a:r>
              <a:rPr lang="ru-RU" dirty="0">
                <a:solidFill>
                  <a:srgbClr val="FF0000"/>
                </a:solidFill>
              </a:rPr>
              <a:t>адрес </a:t>
            </a:r>
            <a:r>
              <a:rPr lang="en-US" dirty="0">
                <a:solidFill>
                  <a:srgbClr val="FF0000"/>
                </a:solidFill>
              </a:rPr>
              <a:t>BR, </a:t>
            </a:r>
            <a:r>
              <a:rPr lang="ru-RU" dirty="0">
                <a:solidFill>
                  <a:srgbClr val="FF0000"/>
                </a:solidFill>
              </a:rPr>
              <a:t>шлюз */</a:t>
            </a:r>
          </a:p>
          <a:p>
            <a:r>
              <a:rPr lang="en-US" dirty="0"/>
              <a:t>set interfaces </a:t>
            </a:r>
            <a:r>
              <a:rPr lang="en-US" dirty="0" err="1"/>
              <a:t>irb</a:t>
            </a:r>
            <a:r>
              <a:rPr lang="en-US" dirty="0"/>
              <a:t> unit 200 apply-groups GR-IRB-INTF</a:t>
            </a:r>
          </a:p>
          <a:p>
            <a:r>
              <a:rPr lang="en-US" dirty="0"/>
              <a:t>set interfaces </a:t>
            </a:r>
            <a:r>
              <a:rPr lang="en-US" dirty="0" err="1"/>
              <a:t>irb</a:t>
            </a:r>
            <a:r>
              <a:rPr lang="en-US" dirty="0"/>
              <a:t> unit 200 virtual-gateway-accept-data</a:t>
            </a:r>
          </a:p>
          <a:p>
            <a:r>
              <a:rPr lang="en-US" dirty="0"/>
              <a:t>set interfaces </a:t>
            </a:r>
            <a:r>
              <a:rPr lang="en-US" dirty="0" err="1"/>
              <a:t>irb</a:t>
            </a:r>
            <a:r>
              <a:rPr lang="en-US" dirty="0"/>
              <a:t> unit 200 family </a:t>
            </a:r>
            <a:r>
              <a:rPr lang="en-US" dirty="0" err="1"/>
              <a:t>inet</a:t>
            </a:r>
            <a:r>
              <a:rPr lang="en-US" dirty="0"/>
              <a:t> address 10.77.200.2 virtual-gateway-address 10.77.200.1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groups GR-IRB-INTF interfaces &lt;</a:t>
            </a:r>
            <a:r>
              <a:rPr lang="en-US" dirty="0" err="1"/>
              <a:t>irb</a:t>
            </a:r>
            <a:r>
              <a:rPr lang="en-US" dirty="0"/>
              <a:t>*&gt; unit &lt;*&gt; family </a:t>
            </a:r>
            <a:r>
              <a:rPr lang="en-US" dirty="0" err="1"/>
              <a:t>inet</a:t>
            </a:r>
            <a:r>
              <a:rPr lang="en-US" dirty="0"/>
              <a:t> </a:t>
            </a:r>
            <a:r>
              <a:rPr lang="en-US" dirty="0" err="1"/>
              <a:t>mtu</a:t>
            </a:r>
            <a:r>
              <a:rPr lang="en-US" dirty="0"/>
              <a:t> 9152</a:t>
            </a:r>
          </a:p>
          <a:p>
            <a:r>
              <a:rPr lang="en-US" dirty="0"/>
              <a:t>set groups GR-IRB-INTF interfaces &lt;</a:t>
            </a:r>
            <a:r>
              <a:rPr lang="en-US" dirty="0" err="1"/>
              <a:t>irb</a:t>
            </a:r>
            <a:r>
              <a:rPr lang="en-US" dirty="0"/>
              <a:t>*&gt; unit &lt;*&gt; virtual-gateway-v4-mac 00:00:5e:00:aa:bb</a:t>
            </a:r>
          </a:p>
          <a:p>
            <a:r>
              <a:rPr lang="en-US" dirty="0"/>
              <a:t>set groups GR-IRB-INTF interfaces &lt;</a:t>
            </a:r>
            <a:r>
              <a:rPr lang="en-US" dirty="0" err="1"/>
              <a:t>irb</a:t>
            </a:r>
            <a:r>
              <a:rPr lang="en-US" dirty="0"/>
              <a:t>*&gt; unit &lt;*&gt; mac 00:00:5e:00:aa:bb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070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300" y="0"/>
            <a:ext cx="12310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0" y="348786"/>
            <a:ext cx="121919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3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Организация внешних подключений, стык с вышестоящим провайдером и их резервирование</a:t>
            </a:r>
            <a:endParaRPr sz="39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9A8972-EA6B-4BF6-ABF8-FE58ACDA2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741" y="1254554"/>
            <a:ext cx="8226118" cy="556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1929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Подключение клиентского EVPN/VXLAN на уровне L2 (шаблон конфигурации)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A1EF54-5FE9-407D-92BA-10A7ACBFC2BB}"/>
              </a:ext>
            </a:extLst>
          </p:cNvPr>
          <p:cNvSpPr/>
          <p:nvPr/>
        </p:nvSpPr>
        <p:spPr>
          <a:xfrm>
            <a:off x="0" y="1764606"/>
            <a:ext cx="1191669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Добавление логического интерфейса </a:t>
            </a:r>
            <a:r>
              <a:rPr lang="en-US" dirty="0">
                <a:solidFill>
                  <a:srgbClr val="FF0000"/>
                </a:solidFill>
              </a:rPr>
              <a:t>L2 </a:t>
            </a:r>
            <a:r>
              <a:rPr lang="ru-RU" dirty="0">
                <a:solidFill>
                  <a:srgbClr val="FF0000"/>
                </a:solidFill>
              </a:rPr>
              <a:t>стыка с </a:t>
            </a:r>
            <a:r>
              <a:rPr lang="en-US" dirty="0">
                <a:solidFill>
                  <a:srgbClr val="FF0000"/>
                </a:solidFill>
              </a:rPr>
              <a:t>PE </a:t>
            </a:r>
            <a:r>
              <a:rPr lang="ru-RU" dirty="0">
                <a:solidFill>
                  <a:srgbClr val="FF0000"/>
                </a:solidFill>
              </a:rPr>
              <a:t>в </a:t>
            </a:r>
            <a:r>
              <a:rPr lang="en-US" dirty="0">
                <a:solidFill>
                  <a:srgbClr val="FF0000"/>
                </a:solidFill>
              </a:rPr>
              <a:t>EVI Tenant */</a:t>
            </a:r>
            <a:endParaRPr lang="ru-RU" dirty="0"/>
          </a:p>
          <a:p>
            <a:r>
              <a:rPr lang="en-US" dirty="0"/>
              <a:t>set routing-instances RI-VS-d77VSWITCH interface xe-0/0/3.1011</a:t>
            </a:r>
            <a:endParaRPr lang="ru-RU" dirty="0"/>
          </a:p>
          <a:p>
            <a:r>
              <a:rPr lang="en-US" dirty="0"/>
              <a:t>!</a:t>
            </a: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Конфигурация </a:t>
            </a:r>
            <a:r>
              <a:rPr lang="en-US" dirty="0">
                <a:solidFill>
                  <a:srgbClr val="FF0000"/>
                </a:solidFill>
              </a:rPr>
              <a:t>VLAN/VXLAN </a:t>
            </a:r>
            <a:r>
              <a:rPr lang="ru-RU" dirty="0">
                <a:solidFill>
                  <a:srgbClr val="FF0000"/>
                </a:solidFill>
              </a:rPr>
              <a:t>стыкуемого сервиса */</a:t>
            </a:r>
          </a:p>
          <a:p>
            <a:r>
              <a:rPr lang="en-US" dirty="0"/>
              <a:t>set routing-instances RI-VS-d77VSWITCH bridge-domains v1011 description CLIENT</a:t>
            </a:r>
          </a:p>
          <a:p>
            <a:r>
              <a:rPr lang="en-US" dirty="0"/>
              <a:t>set routing-instances RI-VS-d77VSWITCH bridge-domains v1011 </a:t>
            </a:r>
            <a:r>
              <a:rPr lang="en-US" dirty="0" err="1"/>
              <a:t>vlan</a:t>
            </a:r>
            <a:r>
              <a:rPr lang="en-US" dirty="0"/>
              <a:t>-id 1011</a:t>
            </a:r>
          </a:p>
          <a:p>
            <a:r>
              <a:rPr lang="en-US" dirty="0"/>
              <a:t>set routing-instances RI-VS-d77VSWITCH bridge-domains v1011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vni</a:t>
            </a:r>
            <a:r>
              <a:rPr lang="en-US" dirty="0"/>
              <a:t> 771011</a:t>
            </a:r>
          </a:p>
          <a:p>
            <a:r>
              <a:rPr lang="en-US" dirty="0"/>
              <a:t>!</a:t>
            </a: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Конфигурация стыковочного интерфейса */</a:t>
            </a:r>
          </a:p>
          <a:p>
            <a:r>
              <a:rPr lang="en-US" dirty="0"/>
              <a:t>set interfaces xe-0/0/3 unit 1011 family bridge interface-mode trunk</a:t>
            </a:r>
          </a:p>
          <a:p>
            <a:r>
              <a:rPr lang="en-US" dirty="0"/>
              <a:t>set interfaces xe-0/0/3 unit 1011 family bridge </a:t>
            </a:r>
            <a:r>
              <a:rPr lang="en-US" dirty="0" err="1"/>
              <a:t>vlan</a:t>
            </a:r>
            <a:r>
              <a:rPr lang="en-US" dirty="0"/>
              <a:t>-id-list 1011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5591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1929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Подключение клиентского EVPN/VXLAN на уровне L3 (шаблон конфигурации)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52DA0A-AC1B-4095-88D0-49020A03419B}"/>
              </a:ext>
            </a:extLst>
          </p:cNvPr>
          <p:cNvSpPr/>
          <p:nvPr/>
        </p:nvSpPr>
        <p:spPr>
          <a:xfrm>
            <a:off x="0" y="1275731"/>
            <a:ext cx="1147226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routing-instances RI-VRF-100 instance-type </a:t>
            </a:r>
            <a:r>
              <a:rPr lang="en-US" dirty="0" err="1"/>
              <a:t>vrf</a:t>
            </a:r>
            <a:endParaRPr lang="en-US" dirty="0"/>
          </a:p>
          <a:p>
            <a:r>
              <a:rPr lang="en-US" dirty="0"/>
              <a:t>set routing-instances RI-VRF-100 interface irb.500</a:t>
            </a:r>
          </a:p>
          <a:p>
            <a:r>
              <a:rPr lang="en-US" dirty="0"/>
              <a:t>set routing-instances RI-VRF-100 interface xe-0/0/3.1050</a:t>
            </a:r>
          </a:p>
          <a:p>
            <a:r>
              <a:rPr lang="en-US" dirty="0"/>
              <a:t>set routing-instances RI-VRF-100 route-distinguisher 10.77.0.4:100</a:t>
            </a:r>
          </a:p>
          <a:p>
            <a:r>
              <a:rPr lang="en-US" dirty="0"/>
              <a:t>set routing-instances RI-VRF-100 </a:t>
            </a:r>
            <a:r>
              <a:rPr lang="en-US" dirty="0" err="1"/>
              <a:t>vrf</a:t>
            </a:r>
            <a:r>
              <a:rPr lang="en-US" dirty="0"/>
              <a:t>-target 65277:100</a:t>
            </a:r>
          </a:p>
          <a:p>
            <a:r>
              <a:rPr lang="en-US" dirty="0"/>
              <a:t>set routing-instances RI-VRF-100 </a:t>
            </a:r>
            <a:r>
              <a:rPr lang="en-US" dirty="0" err="1"/>
              <a:t>vrf</a:t>
            </a:r>
            <a:r>
              <a:rPr lang="en-US" dirty="0"/>
              <a:t>-table-label</a:t>
            </a:r>
          </a:p>
          <a:p>
            <a:r>
              <a:rPr lang="en-US" dirty="0"/>
              <a:t>!</a:t>
            </a: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Конфигурация </a:t>
            </a:r>
            <a:r>
              <a:rPr lang="en-US" dirty="0" err="1">
                <a:solidFill>
                  <a:srgbClr val="FF0000"/>
                </a:solidFill>
              </a:rPr>
              <a:t>eBGP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сессии </a:t>
            </a:r>
            <a:r>
              <a:rPr lang="en-US" dirty="0">
                <a:solidFill>
                  <a:srgbClr val="FF0000"/>
                </a:solidFill>
              </a:rPr>
              <a:t>OPT-A </a:t>
            </a:r>
            <a:r>
              <a:rPr lang="ru-RU" dirty="0">
                <a:solidFill>
                  <a:srgbClr val="FF0000"/>
                </a:solidFill>
              </a:rPr>
              <a:t>стыка </a:t>
            </a:r>
            <a:r>
              <a:rPr lang="en-US" dirty="0">
                <a:solidFill>
                  <a:srgbClr val="FF0000"/>
                </a:solidFill>
              </a:rPr>
              <a:t>PE-CE */</a:t>
            </a:r>
          </a:p>
          <a:p>
            <a:r>
              <a:rPr lang="en-US" dirty="0"/>
              <a:t>set routing-instances RI-VRF-100 protocols </a:t>
            </a:r>
            <a:r>
              <a:rPr lang="en-US" dirty="0" err="1"/>
              <a:t>bgp</a:t>
            </a:r>
            <a:r>
              <a:rPr lang="en-US" dirty="0"/>
              <a:t> group GRP-PECE-ISP hold-time 10</a:t>
            </a:r>
          </a:p>
          <a:p>
            <a:r>
              <a:rPr lang="en-US" dirty="0"/>
              <a:t>set routing-instances RI-VRF-100 protocols </a:t>
            </a:r>
            <a:r>
              <a:rPr lang="en-US" dirty="0" err="1"/>
              <a:t>bgp</a:t>
            </a:r>
            <a:r>
              <a:rPr lang="en-US" dirty="0"/>
              <a:t> group GRP-PECE-ISP export POL-VRF-100-EBGP-EXPORT</a:t>
            </a:r>
          </a:p>
          <a:p>
            <a:r>
              <a:rPr lang="en-US" dirty="0"/>
              <a:t>set routing-instances RI-VRF-100 protocols </a:t>
            </a:r>
            <a:r>
              <a:rPr lang="en-US" dirty="0" err="1"/>
              <a:t>bgp</a:t>
            </a:r>
            <a:r>
              <a:rPr lang="en-US" dirty="0"/>
              <a:t> group GRP-PECE-ISP peer-as 12800</a:t>
            </a:r>
          </a:p>
          <a:p>
            <a:r>
              <a:rPr lang="en-US" dirty="0"/>
              <a:t>set routing-instances RI-VRF-100 protocols </a:t>
            </a:r>
            <a:r>
              <a:rPr lang="en-US" dirty="0" err="1"/>
              <a:t>bgp</a:t>
            </a:r>
            <a:r>
              <a:rPr lang="en-US" dirty="0"/>
              <a:t> group GRP-PECE-ISP local-as 65277</a:t>
            </a:r>
          </a:p>
          <a:p>
            <a:r>
              <a:rPr lang="en-US" dirty="0"/>
              <a:t>set routing-instances RI-VRF-100 protocols </a:t>
            </a:r>
            <a:r>
              <a:rPr lang="en-US" dirty="0" err="1"/>
              <a:t>bgp</a:t>
            </a:r>
            <a:r>
              <a:rPr lang="en-US" dirty="0"/>
              <a:t> group GRP-PECE-ISP bfd-liveness-detection minimum-interval 250</a:t>
            </a:r>
          </a:p>
          <a:p>
            <a:r>
              <a:rPr lang="en-US" dirty="0"/>
              <a:t>set routing-instances RI-VRF-100 protocols </a:t>
            </a:r>
            <a:r>
              <a:rPr lang="en-US" dirty="0" err="1"/>
              <a:t>bgp</a:t>
            </a:r>
            <a:r>
              <a:rPr lang="en-US" dirty="0"/>
              <a:t> group GRP-PECE-ISP bfd-liveness-detection multiplier 3</a:t>
            </a:r>
          </a:p>
          <a:p>
            <a:r>
              <a:rPr lang="en-US" dirty="0"/>
              <a:t>set routing-instances RI-VRF-100 protocols </a:t>
            </a:r>
            <a:r>
              <a:rPr lang="en-US" dirty="0" err="1"/>
              <a:t>bgp</a:t>
            </a:r>
            <a:r>
              <a:rPr lang="en-US" dirty="0"/>
              <a:t> group GRP-PECE-ISP bfd-liveness-detection session-mode automatic</a:t>
            </a:r>
          </a:p>
          <a:p>
            <a:r>
              <a:rPr lang="en-US" dirty="0"/>
              <a:t>set routing-instances RI-VRF-100 protocols </a:t>
            </a:r>
            <a:r>
              <a:rPr lang="en-US" dirty="0" err="1"/>
              <a:t>bgp</a:t>
            </a:r>
            <a:r>
              <a:rPr lang="en-US" dirty="0"/>
              <a:t> group GRP-PECE-ISP neighbor 198.211.120.1</a:t>
            </a:r>
          </a:p>
          <a:p>
            <a:r>
              <a:rPr lang="en-US" dirty="0"/>
              <a:t>!</a:t>
            </a: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Конфигурация стыковочного интерфейса */</a:t>
            </a:r>
          </a:p>
          <a:p>
            <a:r>
              <a:rPr lang="en-US" dirty="0"/>
              <a:t>set interfaces xe-0/0/3 unit 1050 </a:t>
            </a:r>
            <a:r>
              <a:rPr lang="en-US" dirty="0" err="1"/>
              <a:t>vlan</a:t>
            </a:r>
            <a:r>
              <a:rPr lang="en-US" dirty="0"/>
              <a:t>-id 1050</a:t>
            </a:r>
          </a:p>
          <a:p>
            <a:r>
              <a:rPr lang="en-US" dirty="0"/>
              <a:t>set interfaces xe-0/0/3 unit 1050 family </a:t>
            </a:r>
            <a:r>
              <a:rPr lang="en-US" dirty="0" err="1"/>
              <a:t>inet</a:t>
            </a:r>
            <a:r>
              <a:rPr lang="en-US" dirty="0"/>
              <a:t> address 198.211.120.2/30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policy-options policy-statement POL-VRF-100-EBGP-EXPORT term 1 from route-filter 200.0.0.0/24 </a:t>
            </a:r>
            <a:r>
              <a:rPr lang="en-US" dirty="0" err="1"/>
              <a:t>orlonger</a:t>
            </a:r>
            <a:endParaRPr lang="en-US" dirty="0"/>
          </a:p>
          <a:p>
            <a:r>
              <a:rPr lang="en-US" dirty="0"/>
              <a:t>set policy-options policy-statement POL-VRF-100-EBGP-EXPORT term 1 then accept</a:t>
            </a:r>
          </a:p>
          <a:p>
            <a:r>
              <a:rPr lang="en-US" dirty="0"/>
              <a:t>set policy-options policy-statement POL-VRF-100-EBGP-EXPORT then reject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7153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1929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Резервирование 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L3 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сервисов</a:t>
            </a:r>
          </a:p>
          <a:p>
            <a:pPr lvl="0" algn="ctr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(шаблон конфигурации)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743E8A-0A13-42BC-BAE1-BCC05959B5DD}"/>
              </a:ext>
            </a:extLst>
          </p:cNvPr>
          <p:cNvSpPr/>
          <p:nvPr/>
        </p:nvSpPr>
        <p:spPr>
          <a:xfrm>
            <a:off x="0" y="1164600"/>
            <a:ext cx="1147444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/* BGP </a:t>
            </a:r>
            <a:r>
              <a:rPr lang="ru-RU" dirty="0">
                <a:solidFill>
                  <a:srgbClr val="FF0000"/>
                </a:solidFill>
              </a:rPr>
              <a:t>группа для </a:t>
            </a:r>
            <a:r>
              <a:rPr lang="en-US" dirty="0">
                <a:solidFill>
                  <a:srgbClr val="FF0000"/>
                </a:solidFill>
              </a:rPr>
              <a:t>VPNv4 </a:t>
            </a:r>
            <a:r>
              <a:rPr lang="en-US" dirty="0" err="1">
                <a:solidFill>
                  <a:srgbClr val="FF0000"/>
                </a:solidFill>
              </a:rPr>
              <a:t>iBGP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сессии */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BR-MPLSVPN type internal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BR-MPLSVPN family </a:t>
            </a:r>
            <a:r>
              <a:rPr lang="en-US" dirty="0" err="1"/>
              <a:t>inet-vpn</a:t>
            </a:r>
            <a:r>
              <a:rPr lang="en-US" dirty="0"/>
              <a:t> unicast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BR-MPLSVPN neighbor 10.77.2.1 local-address 10.77.2.2</a:t>
            </a:r>
          </a:p>
          <a:p>
            <a:r>
              <a:rPr lang="en-US" dirty="0"/>
              <a:t>!</a:t>
            </a: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Через </a:t>
            </a:r>
            <a:r>
              <a:rPr lang="en-US" dirty="0">
                <a:solidFill>
                  <a:srgbClr val="FF0000"/>
                </a:solidFill>
              </a:rPr>
              <a:t>rib-group </a:t>
            </a:r>
            <a:r>
              <a:rPr lang="ru-RU" dirty="0">
                <a:solidFill>
                  <a:srgbClr val="FF0000"/>
                </a:solidFill>
              </a:rPr>
              <a:t>интерфейс стыка между </a:t>
            </a:r>
            <a:r>
              <a:rPr lang="en-US" dirty="0">
                <a:solidFill>
                  <a:srgbClr val="FF0000"/>
                </a:solidFill>
              </a:rPr>
              <a:t>BR </a:t>
            </a:r>
            <a:r>
              <a:rPr lang="ru-RU" dirty="0">
                <a:solidFill>
                  <a:srgbClr val="FF0000"/>
                </a:solidFill>
              </a:rPr>
              <a:t>помещается в </a:t>
            </a:r>
            <a:r>
              <a:rPr lang="en-US" dirty="0">
                <a:solidFill>
                  <a:srgbClr val="FF0000"/>
                </a:solidFill>
              </a:rPr>
              <a:t>inet.3 */</a:t>
            </a:r>
          </a:p>
          <a:p>
            <a:r>
              <a:rPr lang="en-US" dirty="0"/>
              <a:t>set routing-options interface-routes rib-group </a:t>
            </a:r>
            <a:r>
              <a:rPr lang="en-US" dirty="0" err="1"/>
              <a:t>inet</a:t>
            </a:r>
            <a:r>
              <a:rPr lang="en-US" dirty="0"/>
              <a:t> RIBGRP-INTRF-TO-INET3</a:t>
            </a:r>
          </a:p>
          <a:p>
            <a:r>
              <a:rPr lang="en-US" dirty="0"/>
              <a:t>set routing-options rib-groups RIBGRP-INTRF-TO-INET3 import-rib inet.0</a:t>
            </a:r>
          </a:p>
          <a:p>
            <a:r>
              <a:rPr lang="en-US" dirty="0"/>
              <a:t>set routing-options rib-groups RIBGRP-INTRF-TO-INET3 import-rib inet.3</a:t>
            </a:r>
          </a:p>
          <a:p>
            <a:r>
              <a:rPr lang="en-US" dirty="0"/>
              <a:t>set routing-options rib-groups RIBGRP-INTRF-TO-INET3 import-policy POL-RIBGRP-INTRF-TO-INET3</a:t>
            </a:r>
          </a:p>
          <a:p>
            <a:r>
              <a:rPr lang="en-US" dirty="0"/>
              <a:t>!</a:t>
            </a: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Конфигурация стыковочного интерфейса между </a:t>
            </a:r>
            <a:r>
              <a:rPr lang="en-US" dirty="0">
                <a:solidFill>
                  <a:srgbClr val="FF0000"/>
                </a:solidFill>
              </a:rPr>
              <a:t>BR */</a:t>
            </a:r>
          </a:p>
          <a:p>
            <a:r>
              <a:rPr lang="en-US" dirty="0"/>
              <a:t>set interfaces xe-0/0/2 description d77-br-r02-br02</a:t>
            </a:r>
          </a:p>
          <a:p>
            <a:r>
              <a:rPr lang="en-US" dirty="0"/>
              <a:t>set interfaces xe-0/0/2 unit 0 family </a:t>
            </a:r>
            <a:r>
              <a:rPr lang="en-US" dirty="0" err="1"/>
              <a:t>inet</a:t>
            </a:r>
            <a:r>
              <a:rPr lang="en-US" dirty="0"/>
              <a:t> address 10.77.2.2/30</a:t>
            </a:r>
          </a:p>
          <a:p>
            <a:r>
              <a:rPr lang="en-US" dirty="0"/>
              <a:t>set interfaces xe-0/0/2 unit 0 family </a:t>
            </a:r>
            <a:r>
              <a:rPr lang="en-US" dirty="0" err="1"/>
              <a:t>mpls</a:t>
            </a:r>
            <a:r>
              <a:rPr lang="en-US" dirty="0"/>
              <a:t> /* </a:t>
            </a:r>
            <a:r>
              <a:rPr lang="ru-RU" dirty="0"/>
              <a:t>Включение обработки </a:t>
            </a:r>
            <a:r>
              <a:rPr lang="en-US" dirty="0"/>
              <a:t>MPLS </a:t>
            </a:r>
            <a:r>
              <a:rPr lang="ru-RU" dirty="0"/>
              <a:t>инкапсуляции на интерфейсе стыка между </a:t>
            </a:r>
            <a:r>
              <a:rPr lang="en-US" dirty="0"/>
              <a:t>BR */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policy-options policy-statement POL-RIBGRP-INTRF-TO-INET3 term 10 from interface xe-0/0/2</a:t>
            </a:r>
          </a:p>
          <a:p>
            <a:r>
              <a:rPr lang="en-US" dirty="0"/>
              <a:t>set policy-options policy-statement POL-RIBGRP-INTRF-TO-INET3 term 10 then accept</a:t>
            </a:r>
          </a:p>
          <a:p>
            <a:r>
              <a:rPr lang="en-US" dirty="0"/>
              <a:t>set policy-options policy-statement POL-RIBGRP-INTRF-TO-INET3 term 20 from interface lo0.0</a:t>
            </a:r>
          </a:p>
          <a:p>
            <a:r>
              <a:rPr lang="en-US" dirty="0"/>
              <a:t>set policy-options policy-statement POL-RIBGRP-INTRF-TO-INET3 term 20 then accept</a:t>
            </a:r>
          </a:p>
          <a:p>
            <a:r>
              <a:rPr lang="en-US" dirty="0"/>
              <a:t>set policy-options policy-statement POL-RIBGRP-INTRF-TO-INET3 term 100 to rib inet.0</a:t>
            </a:r>
          </a:p>
          <a:p>
            <a:r>
              <a:rPr lang="en-US" dirty="0"/>
              <a:t>set policy-options policy-statement POL-RIBGRP-INTRF-TO-INET3 term 100 then accept</a:t>
            </a:r>
          </a:p>
          <a:p>
            <a:r>
              <a:rPr lang="en-US" dirty="0"/>
              <a:t>set policy-options policy-statement POL-RIBGRP-INTRF-TO-INET3 term 1000 then reject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261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300" y="0"/>
            <a:ext cx="12310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-132732" y="348786"/>
            <a:ext cx="67923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3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DCI или растягивание VLAN</a:t>
            </a:r>
          </a:p>
          <a:p>
            <a:pPr lvl="0" algn="ctr">
              <a:lnSpc>
                <a:spcPct val="90000"/>
              </a:lnSpc>
              <a:buSzPts val="4500"/>
            </a:pPr>
            <a:r>
              <a:rPr lang="ru-RU" sz="3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между несколькими ЦОД</a:t>
            </a:r>
            <a:endParaRPr sz="39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EE9A18-4D44-42A3-AACA-56265AFB59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42"/>
          <a:stretch/>
        </p:blipFill>
        <p:spPr>
          <a:xfrm>
            <a:off x="6628320" y="0"/>
            <a:ext cx="5727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6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-294968" y="319290"/>
            <a:ext cx="12486918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3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Обеспечение IP связности между </a:t>
            </a:r>
            <a:r>
              <a:rPr lang="ru-RU" sz="3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</a:t>
            </a:r>
            <a:r>
              <a:rPr lang="ru-RU" sz="3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адресами оборудования разных ЦОД (шаблон конфигурации</a:t>
            </a:r>
            <a:r>
              <a:rPr lang="en-US" sz="3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</a:t>
            </a:r>
            <a:r>
              <a:rPr lang="ru-RU" sz="3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35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FE61B9-38A3-45EF-830A-113E523FB100}"/>
              </a:ext>
            </a:extLst>
          </p:cNvPr>
          <p:cNvSpPr/>
          <p:nvPr/>
        </p:nvSpPr>
        <p:spPr>
          <a:xfrm>
            <a:off x="0" y="1275731"/>
            <a:ext cx="1134151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/* BGP </a:t>
            </a:r>
            <a:r>
              <a:rPr lang="ru-RU" dirty="0">
                <a:solidFill>
                  <a:srgbClr val="FF0000"/>
                </a:solidFill>
              </a:rPr>
              <a:t>группа для </a:t>
            </a:r>
            <a:r>
              <a:rPr lang="en-US" dirty="0">
                <a:solidFill>
                  <a:srgbClr val="FF0000"/>
                </a:solidFill>
              </a:rPr>
              <a:t>DCI Underlay */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DCI type external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DCI family </a:t>
            </a:r>
            <a:r>
              <a:rPr lang="en-US" dirty="0" err="1"/>
              <a:t>inet</a:t>
            </a:r>
            <a:r>
              <a:rPr lang="en-US" dirty="0"/>
              <a:t> unicast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DCI export POL-DCI-EXPORT /* </a:t>
            </a:r>
            <a:r>
              <a:rPr lang="ru-RU" dirty="0"/>
              <a:t>Политика анонса префиксов </a:t>
            </a:r>
            <a:r>
              <a:rPr lang="en-US" dirty="0"/>
              <a:t>Lo0 </a:t>
            </a:r>
            <a:r>
              <a:rPr lang="ru-RU" dirty="0"/>
              <a:t>интерфейсов локального ЦОД */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DCI neighbor 201.199.195.1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DCI peer-as 12800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DCI local-as 65277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DCI bfd-liveness-detection minimum-interval 250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DCI bfd-liveness-detection multiplier 3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DCI bfd-liveness-detection session-mode automatic</a:t>
            </a:r>
          </a:p>
          <a:p>
            <a:r>
              <a:rPr lang="en-US" dirty="0"/>
              <a:t>!</a:t>
            </a: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Конфигурация стыковочного интерфейса </a:t>
            </a:r>
            <a:r>
              <a:rPr lang="en-US" dirty="0">
                <a:solidFill>
                  <a:srgbClr val="FF0000"/>
                </a:solidFill>
              </a:rPr>
              <a:t>BR </a:t>
            </a:r>
            <a:r>
              <a:rPr lang="ru-RU" dirty="0">
                <a:solidFill>
                  <a:srgbClr val="FF0000"/>
                </a:solidFill>
              </a:rPr>
              <a:t>и </a:t>
            </a:r>
            <a:r>
              <a:rPr lang="en-US" dirty="0">
                <a:solidFill>
                  <a:srgbClr val="FF0000"/>
                </a:solidFill>
              </a:rPr>
              <a:t>PE </a:t>
            </a:r>
            <a:r>
              <a:rPr lang="ru-RU" dirty="0">
                <a:solidFill>
                  <a:srgbClr val="FF0000"/>
                </a:solidFill>
              </a:rPr>
              <a:t>для </a:t>
            </a:r>
            <a:r>
              <a:rPr lang="en-US" dirty="0">
                <a:solidFill>
                  <a:srgbClr val="FF0000"/>
                </a:solidFill>
              </a:rPr>
              <a:t>DCI Underlay */</a:t>
            </a:r>
          </a:p>
          <a:p>
            <a:r>
              <a:rPr lang="en-US" dirty="0"/>
              <a:t>set interfaces xe-0/0/3 flexible-</a:t>
            </a:r>
            <a:r>
              <a:rPr lang="en-US" dirty="0" err="1"/>
              <a:t>vlan</a:t>
            </a:r>
            <a:r>
              <a:rPr lang="en-US" dirty="0"/>
              <a:t>-tagging</a:t>
            </a:r>
          </a:p>
          <a:p>
            <a:r>
              <a:rPr lang="en-US" dirty="0"/>
              <a:t>set interfaces xe-0/0/3 encapsulation flexible-ethernet-services</a:t>
            </a:r>
          </a:p>
          <a:p>
            <a:r>
              <a:rPr lang="en-US" dirty="0"/>
              <a:t>set interfaces xe-0/0/3 unit 2000 </a:t>
            </a:r>
            <a:r>
              <a:rPr lang="en-US" dirty="0" err="1"/>
              <a:t>vlan</a:t>
            </a:r>
            <a:r>
              <a:rPr lang="en-US" dirty="0"/>
              <a:t>-id 2000</a:t>
            </a:r>
          </a:p>
          <a:p>
            <a:r>
              <a:rPr lang="en-US" dirty="0"/>
              <a:t>set interfaces xe-0/0/3 unit 2000 family </a:t>
            </a:r>
            <a:r>
              <a:rPr lang="en-US" dirty="0" err="1"/>
              <a:t>inet</a:t>
            </a:r>
            <a:r>
              <a:rPr lang="en-US" dirty="0"/>
              <a:t> address 201.199.195.2/30</a:t>
            </a:r>
          </a:p>
          <a:p>
            <a:r>
              <a:rPr lang="en-US" dirty="0"/>
              <a:t>!</a:t>
            </a: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Политика анонса префиксов </a:t>
            </a:r>
            <a:r>
              <a:rPr lang="en-US" dirty="0">
                <a:solidFill>
                  <a:srgbClr val="FF0000"/>
                </a:solidFill>
              </a:rPr>
              <a:t>Lo0 </a:t>
            </a:r>
            <a:r>
              <a:rPr lang="ru-RU" dirty="0">
                <a:solidFill>
                  <a:srgbClr val="FF0000"/>
                </a:solidFill>
              </a:rPr>
              <a:t>интерфейсов локального ЦОД */</a:t>
            </a:r>
          </a:p>
          <a:p>
            <a:r>
              <a:rPr lang="en-US" dirty="0"/>
              <a:t>set policy-options policy-statement POL-DCI-EXPORT term 10 from protocol </a:t>
            </a:r>
            <a:r>
              <a:rPr lang="en-US" dirty="0" err="1"/>
              <a:t>bgp</a:t>
            </a:r>
            <a:endParaRPr lang="en-US" dirty="0"/>
          </a:p>
          <a:p>
            <a:r>
              <a:rPr lang="en-US" dirty="0"/>
              <a:t>set policy-options policy-statement POL-DCI-EXPORT term 10 then accept</a:t>
            </a:r>
          </a:p>
          <a:p>
            <a:r>
              <a:rPr lang="en-US" dirty="0"/>
              <a:t>set policy-options policy-statement POL-DCI-EXPORT term 20 from protocol direct</a:t>
            </a:r>
          </a:p>
          <a:p>
            <a:r>
              <a:rPr lang="en-US" dirty="0"/>
              <a:t>set policy-options policy-statement POL-DCI-EXPORT term 20 from interface lo0.0</a:t>
            </a:r>
          </a:p>
          <a:p>
            <a:r>
              <a:rPr lang="en-US" dirty="0"/>
              <a:t>set policy-options policy-statement POL-DCI-EXPORT term 20 then accept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6362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-294968" y="319290"/>
            <a:ext cx="12486918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Обеспечение связности между ЦОД в </a:t>
            </a:r>
            <a:r>
              <a:rPr lang="ru-RU" sz="3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(шаблон конфигурации</a:t>
            </a:r>
            <a:r>
              <a:rPr lang="en-US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Spine</a:t>
            </a: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38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4EDC2F-57AA-4612-A600-9F14E2BC266E}"/>
              </a:ext>
            </a:extLst>
          </p:cNvPr>
          <p:cNvSpPr/>
          <p:nvPr/>
        </p:nvSpPr>
        <p:spPr>
          <a:xfrm>
            <a:off x="-118249" y="1723007"/>
            <a:ext cx="123102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/* BGP </a:t>
            </a:r>
            <a:r>
              <a:rPr lang="ru-RU" dirty="0">
                <a:solidFill>
                  <a:srgbClr val="FF0000"/>
                </a:solidFill>
              </a:rPr>
              <a:t>группа для </a:t>
            </a:r>
            <a:r>
              <a:rPr lang="en-US" dirty="0">
                <a:solidFill>
                  <a:srgbClr val="FF0000"/>
                </a:solidFill>
              </a:rPr>
              <a:t>DCI Overlay */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type external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</a:t>
            </a:r>
            <a:r>
              <a:rPr lang="en-US" dirty="0" err="1"/>
              <a:t>multihop</a:t>
            </a:r>
            <a:r>
              <a:rPr lang="en-US" dirty="0"/>
              <a:t> </a:t>
            </a:r>
            <a:r>
              <a:rPr lang="en-US" dirty="0" err="1"/>
              <a:t>ttl</a:t>
            </a:r>
            <a:r>
              <a:rPr lang="en-US" dirty="0"/>
              <a:t> 200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</a:t>
            </a:r>
            <a:r>
              <a:rPr lang="en-US" dirty="0" err="1"/>
              <a:t>multihop</a:t>
            </a:r>
            <a:r>
              <a:rPr lang="en-US" dirty="0"/>
              <a:t> no-</a:t>
            </a:r>
            <a:r>
              <a:rPr lang="en-US" dirty="0" err="1"/>
              <a:t>nexthop</a:t>
            </a:r>
            <a:r>
              <a:rPr lang="en-US" dirty="0"/>
              <a:t>-change </a:t>
            </a:r>
            <a:r>
              <a:rPr lang="en-US" dirty="0">
                <a:solidFill>
                  <a:srgbClr val="FF0000"/>
                </a:solidFill>
              </a:rPr>
              <a:t>/* Multi-hop </a:t>
            </a:r>
            <a:r>
              <a:rPr lang="en-US" dirty="0" err="1">
                <a:solidFill>
                  <a:srgbClr val="FF0000"/>
                </a:solidFill>
              </a:rPr>
              <a:t>eBGP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сессия без изменения </a:t>
            </a:r>
            <a:r>
              <a:rPr lang="ru-RU" dirty="0" err="1">
                <a:solidFill>
                  <a:srgbClr val="FF0000"/>
                </a:solidFill>
              </a:rPr>
              <a:t>аттрибута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next-hop </a:t>
            </a:r>
            <a:r>
              <a:rPr lang="ru-RU" dirty="0">
                <a:solidFill>
                  <a:srgbClr val="FF0000"/>
                </a:solidFill>
              </a:rPr>
              <a:t>передаваемых маршрутов, по умолчанию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eBGP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сессии являются </a:t>
            </a:r>
            <a:r>
              <a:rPr lang="en-US" dirty="0">
                <a:solidFill>
                  <a:srgbClr val="FF0000"/>
                </a:solidFill>
              </a:rPr>
              <a:t>single-hop </a:t>
            </a:r>
            <a:r>
              <a:rPr lang="ru-RU" dirty="0">
                <a:solidFill>
                  <a:srgbClr val="FF0000"/>
                </a:solidFill>
              </a:rPr>
              <a:t>и автоматически выполняют </a:t>
            </a:r>
            <a:r>
              <a:rPr lang="en-US" dirty="0">
                <a:solidFill>
                  <a:srgbClr val="FF0000"/>
                </a:solidFill>
              </a:rPr>
              <a:t>next-hop-self */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local-address 10.77.0.1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family </a:t>
            </a:r>
            <a:r>
              <a:rPr lang="en-US" dirty="0" err="1"/>
              <a:t>evpn</a:t>
            </a:r>
            <a:r>
              <a:rPr lang="en-US" dirty="0"/>
              <a:t> signaling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export POL-OVERLAY-DCI-EVPN-EXPORT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Политика фильтрации </a:t>
            </a:r>
            <a:r>
              <a:rPr lang="en-US" dirty="0">
                <a:solidFill>
                  <a:srgbClr val="FF0000"/>
                </a:solidFill>
              </a:rPr>
              <a:t>EVPN </a:t>
            </a:r>
            <a:r>
              <a:rPr lang="ru-RU" dirty="0">
                <a:solidFill>
                  <a:srgbClr val="FF0000"/>
                </a:solidFill>
              </a:rPr>
              <a:t>маршрутов </a:t>
            </a:r>
            <a:r>
              <a:rPr lang="en-US" dirty="0">
                <a:solidFill>
                  <a:srgbClr val="FF0000"/>
                </a:solidFill>
              </a:rPr>
              <a:t>DCI */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multipath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bfd-liveness-detection minimum-interval 250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bfd-liveness-detection multiplier 3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bfd-liveness-detection session-mode automatic</a:t>
            </a: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Сессии со всеми </a:t>
            </a:r>
            <a:r>
              <a:rPr lang="en-US" dirty="0">
                <a:solidFill>
                  <a:srgbClr val="FF0000"/>
                </a:solidFill>
              </a:rPr>
              <a:t>RR </a:t>
            </a:r>
            <a:r>
              <a:rPr lang="ru-RU" dirty="0">
                <a:solidFill>
                  <a:srgbClr val="FF0000"/>
                </a:solidFill>
              </a:rPr>
              <a:t>других ЦОД, </a:t>
            </a:r>
            <a:r>
              <a:rPr lang="en-US" dirty="0">
                <a:solidFill>
                  <a:srgbClr val="FF0000"/>
                </a:solidFill>
              </a:rPr>
              <a:t>RR full-mesh */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neighbor 10.26.0.1 description d26-spine-r01-sw01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neighbor 10.26.0.1 peer-as 65226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neighbor 10.26.0.2 description d26-spine-r01-sw02</a:t>
            </a:r>
          </a:p>
          <a:p>
            <a:r>
              <a:rPr lang="en-US" dirty="0"/>
              <a:t>set protocols </a:t>
            </a:r>
            <a:r>
              <a:rPr lang="en-US" dirty="0" err="1"/>
              <a:t>bgp</a:t>
            </a:r>
            <a:r>
              <a:rPr lang="en-US" dirty="0"/>
              <a:t> group OVERLAY-DCI-EVPN neighbor 10.26.0.2 peer-as 65226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8128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-294968" y="319290"/>
            <a:ext cx="12486918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Обеспечение связности между ЦОД в </a:t>
            </a:r>
            <a:r>
              <a:rPr lang="ru-RU" sz="3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(шаблон конфигурации</a:t>
            </a:r>
            <a:r>
              <a:rPr lang="en-US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Spine</a:t>
            </a: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38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358026B-98CC-4069-9E35-5011758E5E42}"/>
              </a:ext>
            </a:extLst>
          </p:cNvPr>
          <p:cNvSpPr/>
          <p:nvPr/>
        </p:nvSpPr>
        <p:spPr>
          <a:xfrm>
            <a:off x="-118250" y="1491984"/>
            <a:ext cx="123102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/* Политика фильтрации </a:t>
            </a:r>
            <a:r>
              <a:rPr lang="en-US" dirty="0">
                <a:solidFill>
                  <a:srgbClr val="FF0000"/>
                </a:solidFill>
              </a:rPr>
              <a:t>EVPN </a:t>
            </a:r>
            <a:r>
              <a:rPr lang="ru-RU" dirty="0">
                <a:solidFill>
                  <a:srgbClr val="FF0000"/>
                </a:solidFill>
              </a:rPr>
              <a:t>маршрутов </a:t>
            </a:r>
            <a:r>
              <a:rPr lang="en-US" dirty="0">
                <a:solidFill>
                  <a:srgbClr val="FF0000"/>
                </a:solidFill>
              </a:rPr>
              <a:t>DCI */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Разрешается только передача </a:t>
            </a:r>
            <a:r>
              <a:rPr lang="en-US" dirty="0">
                <a:solidFill>
                  <a:srgbClr val="FF0000"/>
                </a:solidFill>
              </a:rPr>
              <a:t>Type2 </a:t>
            </a:r>
            <a:r>
              <a:rPr lang="ru-RU" dirty="0">
                <a:solidFill>
                  <a:srgbClr val="FF0000"/>
                </a:solidFill>
              </a:rPr>
              <a:t>и </a:t>
            </a:r>
            <a:r>
              <a:rPr lang="en-US" dirty="0">
                <a:solidFill>
                  <a:srgbClr val="FF0000"/>
                </a:solidFill>
              </a:rPr>
              <a:t>Type3 </a:t>
            </a:r>
            <a:r>
              <a:rPr lang="ru-RU" dirty="0">
                <a:solidFill>
                  <a:srgbClr val="FF0000"/>
                </a:solidFill>
              </a:rPr>
              <a:t>маршрутов </a:t>
            </a:r>
            <a:r>
              <a:rPr lang="en-US" dirty="0">
                <a:solidFill>
                  <a:srgbClr val="FF0000"/>
                </a:solidFill>
              </a:rPr>
              <a:t>EVPN c community </a:t>
            </a:r>
            <a:r>
              <a:rPr lang="ru-RU" dirty="0">
                <a:solidFill>
                  <a:srgbClr val="FF0000"/>
                </a:solidFill>
              </a:rPr>
              <a:t>из выделенного диапазона */</a:t>
            </a:r>
          </a:p>
          <a:p>
            <a:r>
              <a:rPr lang="en-US" dirty="0"/>
              <a:t>set policy-options policy-statement POL-OVERLAY-DCI-EVPN-EXPORT term 10 from family </a:t>
            </a:r>
            <a:r>
              <a:rPr lang="en-US" dirty="0" err="1"/>
              <a:t>evpn</a:t>
            </a:r>
            <a:endParaRPr lang="en-US" dirty="0"/>
          </a:p>
          <a:p>
            <a:r>
              <a:rPr lang="en-US" dirty="0"/>
              <a:t>set policy-options policy-statement POL-OVERLAY-DCI-EVPN-EXPORT term 10 from community CT-DCI-RAGNE</a:t>
            </a:r>
          </a:p>
          <a:p>
            <a:r>
              <a:rPr lang="en-US" dirty="0"/>
              <a:t>set policy-options policy-statement POL-OVERLAY-DCI-EVPN-EXPORT term 10 from </a:t>
            </a:r>
            <a:r>
              <a:rPr lang="en-US" dirty="0" err="1"/>
              <a:t>nlri</a:t>
            </a:r>
            <a:r>
              <a:rPr lang="en-US" dirty="0"/>
              <a:t>-route-type 2</a:t>
            </a:r>
          </a:p>
          <a:p>
            <a:r>
              <a:rPr lang="en-US" dirty="0"/>
              <a:t>set policy-options policy-statement POL-OVERLAY-DCI-EVPN-EXPORT term 10 from </a:t>
            </a:r>
            <a:r>
              <a:rPr lang="en-US" dirty="0" err="1"/>
              <a:t>nlri</a:t>
            </a:r>
            <a:r>
              <a:rPr lang="en-US" dirty="0"/>
              <a:t>-route-type 3</a:t>
            </a:r>
          </a:p>
          <a:p>
            <a:r>
              <a:rPr lang="en-US" dirty="0"/>
              <a:t>set policy-options policy-statement POL-OVERLAY-DCI-EVPN-EXPORT term 10 then accept</a:t>
            </a:r>
          </a:p>
          <a:p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Разрешается передача всех </a:t>
            </a:r>
            <a:r>
              <a:rPr lang="en-US" dirty="0">
                <a:solidFill>
                  <a:srgbClr val="FF0000"/>
                </a:solidFill>
              </a:rPr>
              <a:t>Type1 </a:t>
            </a:r>
            <a:r>
              <a:rPr lang="ru-RU" dirty="0">
                <a:solidFill>
                  <a:srgbClr val="FF0000"/>
                </a:solidFill>
              </a:rPr>
              <a:t>и </a:t>
            </a:r>
            <a:r>
              <a:rPr lang="en-US" dirty="0">
                <a:solidFill>
                  <a:srgbClr val="FF0000"/>
                </a:solidFill>
              </a:rPr>
              <a:t>Type4 </a:t>
            </a:r>
            <a:r>
              <a:rPr lang="ru-RU" dirty="0">
                <a:solidFill>
                  <a:srgbClr val="FF0000"/>
                </a:solidFill>
              </a:rPr>
              <a:t>маршрутов */</a:t>
            </a:r>
          </a:p>
          <a:p>
            <a:r>
              <a:rPr lang="en-US" dirty="0"/>
              <a:t>set policy-options policy-statement POL-OVERLAY-DCI-EVPN-EXPORT term 20 from family </a:t>
            </a:r>
            <a:r>
              <a:rPr lang="en-US" dirty="0" err="1"/>
              <a:t>evpn</a:t>
            </a:r>
            <a:endParaRPr lang="en-US" dirty="0"/>
          </a:p>
          <a:p>
            <a:r>
              <a:rPr lang="en-US" dirty="0"/>
              <a:t>set policy-options policy-statement POL-OVERLAY-DCI-EVPN-EXPORT term 20 from </a:t>
            </a:r>
            <a:r>
              <a:rPr lang="en-US" dirty="0" err="1"/>
              <a:t>nlri</a:t>
            </a:r>
            <a:r>
              <a:rPr lang="en-US" dirty="0"/>
              <a:t>-route-type 1</a:t>
            </a:r>
          </a:p>
          <a:p>
            <a:r>
              <a:rPr lang="en-US" dirty="0"/>
              <a:t>set policy-options policy-statement POL-OVERLAY-DCI-EVPN-EXPORT term 20 from </a:t>
            </a:r>
            <a:r>
              <a:rPr lang="en-US" dirty="0" err="1"/>
              <a:t>nlri</a:t>
            </a:r>
            <a:r>
              <a:rPr lang="en-US" dirty="0"/>
              <a:t>-route-type 4</a:t>
            </a:r>
          </a:p>
          <a:p>
            <a:r>
              <a:rPr lang="en-US" dirty="0"/>
              <a:t>set policy-options policy-statement POL-OVERLAY-DCI-EVPN-EXPORT term 20 then accept</a:t>
            </a:r>
          </a:p>
          <a:p>
            <a:r>
              <a:rPr lang="en-US" dirty="0"/>
              <a:t>set policy-options policy-statement POL-OVERLAY-DCI-EVPN-EXPORT term 1000 then reject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policy-options community CT-DCI-RAGNE members "target:65000:1[0-9][0-9][0-9]"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951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-294968" y="319290"/>
            <a:ext cx="12486918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Обеспечение связности между ЦОД в </a:t>
            </a:r>
            <a:r>
              <a:rPr lang="ru-RU" sz="3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(шаблон конфигурации</a:t>
            </a:r>
            <a:r>
              <a:rPr lang="en-US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Leaf</a:t>
            </a: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38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D03E5B-3343-4310-9B3E-A5FCABDF778A}"/>
              </a:ext>
            </a:extLst>
          </p:cNvPr>
          <p:cNvSpPr/>
          <p:nvPr/>
        </p:nvSpPr>
        <p:spPr>
          <a:xfrm>
            <a:off x="-118250" y="1820415"/>
            <a:ext cx="123102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switch-options </a:t>
            </a:r>
            <a:r>
              <a:rPr lang="en-US" dirty="0" err="1"/>
              <a:t>vtep</a:t>
            </a:r>
            <a:r>
              <a:rPr lang="en-US" dirty="0"/>
              <a:t>-source-interface lo0.0</a:t>
            </a:r>
          </a:p>
          <a:p>
            <a:r>
              <a:rPr lang="en-US" dirty="0"/>
              <a:t>set switch-options </a:t>
            </a:r>
            <a:r>
              <a:rPr lang="en-US" dirty="0" err="1"/>
              <a:t>vrf</a:t>
            </a:r>
            <a:r>
              <a:rPr lang="en-US" dirty="0"/>
              <a:t>-target auto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Автоматическое назначение </a:t>
            </a:r>
            <a:r>
              <a:rPr lang="en-US" dirty="0" err="1">
                <a:solidFill>
                  <a:srgbClr val="FF0000"/>
                </a:solidFill>
              </a:rPr>
              <a:t>vrf</a:t>
            </a:r>
            <a:r>
              <a:rPr lang="en-US" dirty="0">
                <a:solidFill>
                  <a:srgbClr val="FF0000"/>
                </a:solidFill>
              </a:rPr>
              <a:t>-target </a:t>
            </a:r>
            <a:r>
              <a:rPr lang="ru-RU" dirty="0">
                <a:solidFill>
                  <a:srgbClr val="FF0000"/>
                </a:solidFill>
              </a:rPr>
              <a:t>для нерастянутых </a:t>
            </a:r>
            <a:r>
              <a:rPr lang="en-US" dirty="0">
                <a:solidFill>
                  <a:srgbClr val="FF0000"/>
                </a:solidFill>
              </a:rPr>
              <a:t>VXLAN */</a:t>
            </a:r>
          </a:p>
          <a:p>
            <a:r>
              <a:rPr lang="en-US" dirty="0"/>
              <a:t>set switch-options </a:t>
            </a:r>
            <a:r>
              <a:rPr lang="en-US" dirty="0" err="1"/>
              <a:t>vrf</a:t>
            </a:r>
            <a:r>
              <a:rPr lang="en-US" dirty="0"/>
              <a:t>-target target:65000:9999 </a:t>
            </a:r>
            <a:r>
              <a:rPr lang="en-US" dirty="0">
                <a:solidFill>
                  <a:srgbClr val="FF0000"/>
                </a:solidFill>
              </a:rPr>
              <a:t>/* RT ES </a:t>
            </a:r>
            <a:r>
              <a:rPr lang="ru-RU" dirty="0">
                <a:solidFill>
                  <a:srgbClr val="FF0000"/>
                </a:solidFill>
              </a:rPr>
              <a:t>одинаковая во всех ЦОД в целях корректной работы </a:t>
            </a:r>
            <a:r>
              <a:rPr lang="en-US" dirty="0">
                <a:solidFill>
                  <a:srgbClr val="FF0000"/>
                </a:solidFill>
              </a:rPr>
              <a:t>DCI </a:t>
            </a:r>
            <a:r>
              <a:rPr lang="ru-RU" dirty="0">
                <a:solidFill>
                  <a:srgbClr val="FF0000"/>
                </a:solidFill>
              </a:rPr>
              <a:t>для </a:t>
            </a:r>
            <a:r>
              <a:rPr lang="en-US" dirty="0">
                <a:solidFill>
                  <a:srgbClr val="FF0000"/>
                </a:solidFill>
              </a:rPr>
              <a:t>ESI-LAG */</a:t>
            </a:r>
          </a:p>
          <a:p>
            <a:r>
              <a:rPr lang="en-US" dirty="0"/>
              <a:t>set switch-options route-distinguisher 10.77.0.11:1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set protocols </a:t>
            </a:r>
            <a:r>
              <a:rPr lang="en-US" dirty="0" err="1"/>
              <a:t>evpn</a:t>
            </a:r>
            <a:r>
              <a:rPr lang="en-US" dirty="0"/>
              <a:t> </a:t>
            </a:r>
            <a:r>
              <a:rPr lang="en-US" dirty="0" err="1"/>
              <a:t>vni</a:t>
            </a:r>
            <a:r>
              <a:rPr lang="en-US" dirty="0"/>
              <a:t>-options </a:t>
            </a:r>
            <a:r>
              <a:rPr lang="en-US" dirty="0" err="1"/>
              <a:t>vni</a:t>
            </a:r>
            <a:r>
              <a:rPr lang="en-US" dirty="0"/>
              <a:t> 653550 </a:t>
            </a:r>
            <a:r>
              <a:rPr lang="en-US" dirty="0" err="1"/>
              <a:t>vrf</a:t>
            </a:r>
            <a:r>
              <a:rPr lang="en-US" dirty="0"/>
              <a:t>-target target:65000:99 </a:t>
            </a:r>
            <a:r>
              <a:rPr lang="en-US" dirty="0">
                <a:solidFill>
                  <a:srgbClr val="FF0000"/>
                </a:solidFill>
              </a:rPr>
              <a:t>/* </a:t>
            </a:r>
            <a:r>
              <a:rPr lang="ru-RU" dirty="0">
                <a:solidFill>
                  <a:srgbClr val="FF0000"/>
                </a:solidFill>
              </a:rPr>
              <a:t>Статическое назначение </a:t>
            </a:r>
            <a:r>
              <a:rPr lang="en-US" dirty="0" err="1">
                <a:solidFill>
                  <a:srgbClr val="FF0000"/>
                </a:solidFill>
              </a:rPr>
              <a:t>vrf</a:t>
            </a:r>
            <a:r>
              <a:rPr lang="en-US" dirty="0">
                <a:solidFill>
                  <a:srgbClr val="FF0000"/>
                </a:solidFill>
              </a:rPr>
              <a:t>-target </a:t>
            </a:r>
            <a:r>
              <a:rPr lang="ru-RU" dirty="0">
                <a:solidFill>
                  <a:srgbClr val="FF0000"/>
                </a:solidFill>
              </a:rPr>
              <a:t>для растянутых </a:t>
            </a:r>
            <a:r>
              <a:rPr lang="en-US" dirty="0">
                <a:solidFill>
                  <a:srgbClr val="FF0000"/>
                </a:solidFill>
              </a:rPr>
              <a:t>VXLAN */</a:t>
            </a:r>
          </a:p>
          <a:p>
            <a:r>
              <a:rPr lang="en-US" dirty="0"/>
              <a:t>set protocols </a:t>
            </a:r>
            <a:r>
              <a:rPr lang="en-US" dirty="0" err="1"/>
              <a:t>evpn</a:t>
            </a:r>
            <a:r>
              <a:rPr lang="en-US" dirty="0"/>
              <a:t> encapsulation </a:t>
            </a:r>
            <a:r>
              <a:rPr lang="en-US" dirty="0" err="1"/>
              <a:t>vxlan</a:t>
            </a:r>
            <a:endParaRPr lang="en-US" dirty="0"/>
          </a:p>
          <a:p>
            <a:r>
              <a:rPr lang="en-US" dirty="0"/>
              <a:t>set protocols </a:t>
            </a:r>
            <a:r>
              <a:rPr lang="en-US" dirty="0" err="1"/>
              <a:t>evpn</a:t>
            </a:r>
            <a:r>
              <a:rPr lang="en-US" dirty="0"/>
              <a:t> encapsulation </a:t>
            </a:r>
            <a:r>
              <a:rPr lang="en-US" dirty="0" err="1"/>
              <a:t>vxlan</a:t>
            </a:r>
            <a:endParaRPr lang="en-US" dirty="0"/>
          </a:p>
          <a:p>
            <a:r>
              <a:rPr lang="en-US" dirty="0"/>
              <a:t>!</a:t>
            </a:r>
          </a:p>
          <a:p>
            <a:r>
              <a:rPr lang="en-US" dirty="0"/>
              <a:t>set </a:t>
            </a:r>
            <a:r>
              <a:rPr lang="en-US" dirty="0" err="1"/>
              <a:t>vlans</a:t>
            </a:r>
            <a:r>
              <a:rPr lang="en-US" dirty="0"/>
              <a:t> v3550 description DC1-DC2</a:t>
            </a:r>
          </a:p>
          <a:p>
            <a:r>
              <a:rPr lang="en-US" dirty="0"/>
              <a:t>set </a:t>
            </a:r>
            <a:r>
              <a:rPr lang="en-US" dirty="0" err="1"/>
              <a:t>vlans</a:t>
            </a:r>
            <a:r>
              <a:rPr lang="en-US" dirty="0"/>
              <a:t> v3550 </a:t>
            </a:r>
            <a:r>
              <a:rPr lang="en-US" dirty="0" err="1"/>
              <a:t>vlan</a:t>
            </a:r>
            <a:r>
              <a:rPr lang="en-US" dirty="0"/>
              <a:t>-id 3550</a:t>
            </a:r>
          </a:p>
          <a:p>
            <a:r>
              <a:rPr lang="en-US" dirty="0"/>
              <a:t>set </a:t>
            </a:r>
            <a:r>
              <a:rPr lang="en-US" dirty="0" err="1"/>
              <a:t>vlans</a:t>
            </a:r>
            <a:r>
              <a:rPr lang="en-US" dirty="0"/>
              <a:t> v3550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vni</a:t>
            </a:r>
            <a:r>
              <a:rPr lang="en-US" dirty="0"/>
              <a:t> 773550 </a:t>
            </a:r>
            <a:r>
              <a:rPr lang="en-US" dirty="0">
                <a:solidFill>
                  <a:srgbClr val="FF0000"/>
                </a:solidFill>
              </a:rPr>
              <a:t>/* VNI </a:t>
            </a:r>
            <a:r>
              <a:rPr lang="ru-RU" dirty="0">
                <a:solidFill>
                  <a:srgbClr val="FF0000"/>
                </a:solidFill>
              </a:rPr>
              <a:t>из </a:t>
            </a:r>
            <a:r>
              <a:rPr lang="ru-RU" dirty="0" err="1">
                <a:solidFill>
                  <a:srgbClr val="FF0000"/>
                </a:solidFill>
              </a:rPr>
              <a:t>зарезервированого</a:t>
            </a:r>
            <a:r>
              <a:rPr lang="ru-RU" dirty="0">
                <a:solidFill>
                  <a:srgbClr val="FF0000"/>
                </a:solidFill>
              </a:rPr>
              <a:t> для </a:t>
            </a:r>
            <a:r>
              <a:rPr lang="en-US" dirty="0">
                <a:solidFill>
                  <a:srgbClr val="FF0000"/>
                </a:solidFill>
              </a:rPr>
              <a:t>DCI </a:t>
            </a:r>
            <a:r>
              <a:rPr lang="ru-RU" dirty="0">
                <a:solidFill>
                  <a:srgbClr val="FF0000"/>
                </a:solidFill>
              </a:rPr>
              <a:t>диапазона, одинаков во всех ЦОД для данного </a:t>
            </a:r>
            <a:r>
              <a:rPr lang="en-US" dirty="0">
                <a:solidFill>
                  <a:srgbClr val="FF0000"/>
                </a:solidFill>
              </a:rPr>
              <a:t>VXLAN */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4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Проектирование сетевой фабрики на </a:t>
            </a:r>
            <a:r>
              <a:rPr lang="ru-RU" sz="3600" dirty="0" err="1">
                <a:latin typeface="Roboto"/>
                <a:ea typeface="Roboto"/>
                <a:cs typeface="Roboto"/>
                <a:sym typeface="Roboto"/>
              </a:rPr>
              <a:t>основне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 err="1"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EVPN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700370" y="5340063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Палканов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Илья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Сергеевич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Ведущий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специалист (сетевой инженер) отдела публичных облачных платформ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219147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Ростелеком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“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Центры обработки данных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”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A164C7-9B09-4FD2-BBE6-1B7E48F8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905" y="4747383"/>
            <a:ext cx="1550056" cy="206674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159740" y="348786"/>
            <a:ext cx="1187245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Взаимодействие с оборудованием безопасности</a:t>
            </a:r>
            <a:endParaRPr sz="38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685858-D8E5-451A-ABE4-32537E42BAE2}"/>
              </a:ext>
            </a:extLst>
          </p:cNvPr>
          <p:cNvSpPr/>
          <p:nvPr/>
        </p:nvSpPr>
        <p:spPr>
          <a:xfrm>
            <a:off x="100624" y="2130252"/>
            <a:ext cx="118724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Между двух серверов внутри одного VLAN/VXLAN – простая L2-коммутация;</a:t>
            </a:r>
          </a:p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 сервера до BR L3GW (любой трафик требующий маршрутизацию, например, трафик между VXLAN или из VXLAN через L3GW шлюз в сеть вышестоящего провайдера);</a:t>
            </a:r>
          </a:p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Между серверами и межсетевым экраном;</a:t>
            </a:r>
          </a:p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Между межсетевым экраном и BR L3GW;</a:t>
            </a:r>
          </a:p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Между VPN-концентратором и межсетевым экраном;</a:t>
            </a:r>
          </a:p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Между VPN-концентратором и BR L3GW.</a:t>
            </a:r>
          </a:p>
        </p:txBody>
      </p:sp>
    </p:spTree>
    <p:extLst>
      <p:ext uri="{BB962C8B-B14F-4D97-AF65-F5344CB8AC3E}">
        <p14:creationId xmlns:p14="http://schemas.microsoft.com/office/powerpoint/2010/main" val="2057171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159740" y="348786"/>
            <a:ext cx="1187245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Общие сведения по сети ЦОД </a:t>
            </a:r>
          </a:p>
          <a:p>
            <a:pPr lvl="0" algn="ctr">
              <a:lnSpc>
                <a:spcPct val="90000"/>
              </a:lnSpc>
              <a:buSzPts val="4500"/>
            </a:pP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(Правила именования оборудования)</a:t>
            </a:r>
            <a:endParaRPr sz="38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E5A997C-D07D-4293-8DA3-402BFF9A5C3B}"/>
              </a:ext>
            </a:extLst>
          </p:cNvPr>
          <p:cNvSpPr/>
          <p:nvPr/>
        </p:nvSpPr>
        <p:spPr>
          <a:xfrm>
            <a:off x="-118298" y="1383434"/>
            <a:ext cx="123102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Для назначения наименования устройства (</a:t>
            </a:r>
            <a:r>
              <a:rPr lang="ru-RU" sz="1800" dirty="0" err="1">
                <a:latin typeface="Roboto" panose="020B0604020202020204" charset="0"/>
                <a:ea typeface="Roboto" panose="020B0604020202020204" charset="0"/>
              </a:rPr>
              <a:t>hostname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) предлагается использовать следующее обозначение: </a:t>
            </a:r>
          </a:p>
          <a:p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{</a:t>
            </a:r>
            <a:r>
              <a:rPr lang="ru-RU" sz="1800" b="1" dirty="0" err="1">
                <a:latin typeface="Roboto" panose="020B0604020202020204" charset="0"/>
                <a:ea typeface="Roboto" panose="020B0604020202020204" charset="0"/>
              </a:rPr>
              <a:t>site_name</a:t>
            </a:r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}(3)-{</a:t>
            </a:r>
            <a:r>
              <a:rPr lang="ru-RU" sz="1800" b="1" dirty="0" err="1">
                <a:latin typeface="Roboto" panose="020B0604020202020204" charset="0"/>
                <a:ea typeface="Roboto" panose="020B0604020202020204" charset="0"/>
              </a:rPr>
              <a:t>role</a:t>
            </a:r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}(2-5)-{</a:t>
            </a:r>
            <a:r>
              <a:rPr lang="ru-RU" sz="1800" b="1" dirty="0" err="1">
                <a:latin typeface="Roboto" panose="020B0604020202020204" charset="0"/>
                <a:ea typeface="Roboto" panose="020B0604020202020204" charset="0"/>
              </a:rPr>
              <a:t>rack</a:t>
            </a:r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}(3)-{</a:t>
            </a:r>
            <a:r>
              <a:rPr lang="ru-RU" sz="1800" b="1" dirty="0" err="1">
                <a:latin typeface="Roboto" panose="020B0604020202020204" charset="0"/>
                <a:ea typeface="Roboto" panose="020B0604020202020204" charset="0"/>
              </a:rPr>
              <a:t>device_id</a:t>
            </a:r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}(2),</a:t>
            </a:r>
          </a:p>
          <a:p>
            <a:endParaRPr lang="ru-RU" sz="1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где</a:t>
            </a:r>
          </a:p>
          <a:p>
            <a:endParaRPr lang="ru-RU" sz="1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{</a:t>
            </a:r>
            <a:r>
              <a:rPr lang="ru-RU" sz="1800" b="1" dirty="0" err="1">
                <a:latin typeface="Roboto" panose="020B0604020202020204" charset="0"/>
                <a:ea typeface="Roboto" panose="020B0604020202020204" charset="0"/>
              </a:rPr>
              <a:t>site_name</a:t>
            </a:r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} 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- идентификатор площадки, на которой установлено устройство, длина – 3 символа, используемые символы: a-z, 0-9, нижний регистр. В рамках данного проекта используются площадки с кодами d77 и d26.</a:t>
            </a:r>
          </a:p>
          <a:p>
            <a:endParaRPr lang="ru-RU" sz="1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{</a:t>
            </a:r>
            <a:r>
              <a:rPr lang="ru-RU" sz="1800" b="1" dirty="0" err="1">
                <a:latin typeface="Roboto" panose="020B0604020202020204" charset="0"/>
                <a:ea typeface="Roboto" panose="020B0604020202020204" charset="0"/>
              </a:rPr>
              <a:t>role</a:t>
            </a:r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} 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- идентификатор роли устройства в ЦОД, длина – 2-5 символов, используемые символы: 0-9, a-z, нижний регистр. В рамках проектной работы используются следующие идентификаторы устройств </a:t>
            </a:r>
            <a:r>
              <a:rPr lang="ru-RU" sz="1800" dirty="0" err="1">
                <a:latin typeface="Roboto" panose="020B0604020202020204" charset="0"/>
                <a:ea typeface="Roboto" panose="020B0604020202020204" charset="0"/>
              </a:rPr>
              <a:t>leaf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ru-RU" sz="1800" dirty="0" err="1">
                <a:latin typeface="Roboto" panose="020B0604020202020204" charset="0"/>
                <a:ea typeface="Roboto" panose="020B0604020202020204" charset="0"/>
              </a:rPr>
              <a:t>spine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ru-RU" sz="1800" dirty="0" err="1">
                <a:latin typeface="Roboto" panose="020B0604020202020204" charset="0"/>
                <a:ea typeface="Roboto" panose="020B0604020202020204" charset="0"/>
              </a:rPr>
              <a:t>br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endParaRPr lang="ru-RU" sz="1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{</a:t>
            </a:r>
            <a:r>
              <a:rPr lang="ru-RU" sz="1800" b="1" dirty="0" err="1">
                <a:latin typeface="Roboto" panose="020B0604020202020204" charset="0"/>
                <a:ea typeface="Roboto" panose="020B0604020202020204" charset="0"/>
              </a:rPr>
              <a:t>rack</a:t>
            </a:r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} 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- идентификатор стойки, длина – 3 символа, используемые символы: 0-9, r, нижний регистр. Например, если устройство расположено в 5 стойке, то его номер будет r05.</a:t>
            </a:r>
          </a:p>
          <a:p>
            <a:endParaRPr lang="ru-RU" sz="1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{</a:t>
            </a:r>
            <a:r>
              <a:rPr lang="ru-RU" sz="1800" b="1" dirty="0" err="1">
                <a:latin typeface="Roboto" panose="020B0604020202020204" charset="0"/>
                <a:ea typeface="Roboto" panose="020B0604020202020204" charset="0"/>
              </a:rPr>
              <a:t>device_id</a:t>
            </a:r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} 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- уникальный идентификатор устройства данной роли в ЦОД.</a:t>
            </a:r>
          </a:p>
          <a:p>
            <a:endParaRPr lang="ru-RU" sz="1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Например, d77-leaf-r01-sw01 расшифровывается как </a:t>
            </a:r>
            <a:r>
              <a:rPr lang="ru-RU" sz="1800" dirty="0" err="1">
                <a:latin typeface="Roboto" panose="020B0604020202020204" charset="0"/>
                <a:ea typeface="Roboto" panose="020B0604020202020204" charset="0"/>
              </a:rPr>
              <a:t>Leaf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-коммутатор с </a:t>
            </a:r>
            <a:r>
              <a:rPr lang="ru-RU" sz="1800" dirty="0" err="1">
                <a:latin typeface="Roboto" panose="020B0604020202020204" charset="0"/>
                <a:ea typeface="Roboto" panose="020B0604020202020204" charset="0"/>
              </a:rPr>
              <a:t>id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=1 на площадке d77 (Москва) в стойке 1.</a:t>
            </a:r>
          </a:p>
        </p:txBody>
      </p:sp>
    </p:spTree>
    <p:extLst>
      <p:ext uri="{BB962C8B-B14F-4D97-AF65-F5344CB8AC3E}">
        <p14:creationId xmlns:p14="http://schemas.microsoft.com/office/powerpoint/2010/main" val="2296126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159740" y="348786"/>
            <a:ext cx="1187245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адресации и нумерации ASN</a:t>
            </a:r>
            <a:endParaRPr lang="en-US" sz="3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lnSpc>
                <a:spcPct val="90000"/>
              </a:lnSpc>
              <a:buSzPts val="4500"/>
            </a:pPr>
            <a:r>
              <a:rPr lang="en-US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соответствия </a:t>
            </a:r>
            <a:r>
              <a:rPr lang="en-US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hostname </a:t>
            </a: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Device ID)</a:t>
            </a:r>
            <a:endParaRPr lang="ru-RU" sz="38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488B02E-D3D0-4618-95B8-F666F383E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344547"/>
              </p:ext>
            </p:extLst>
          </p:nvPr>
        </p:nvGraphicFramePr>
        <p:xfrm>
          <a:off x="159740" y="2262277"/>
          <a:ext cx="3011129" cy="29489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90252">
                  <a:extLst>
                    <a:ext uri="{9D8B030D-6E8A-4147-A177-3AD203B41FA5}">
                      <a16:colId xmlns:a16="http://schemas.microsoft.com/office/drawing/2014/main" val="62660518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37201311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Hostname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Device ID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03879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d77-spine-r01-sw01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94765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d77-spine-r01-sw02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33428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d77-leaf-r11-sw01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06923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d77-leaf-r12-sw02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92134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d77-leaf-r13-sw03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9116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d77-leaf-r14-sw04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41427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d77-br-r02-br01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60985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d77-br-r02-br02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162031626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475C87B-BBDF-42A3-B535-BF3D459112E4}"/>
              </a:ext>
            </a:extLst>
          </p:cNvPr>
          <p:cNvSpPr/>
          <p:nvPr/>
        </p:nvSpPr>
        <p:spPr>
          <a:xfrm>
            <a:off x="42706" y="1485152"/>
            <a:ext cx="4101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Roboto" panose="020B0604020202020204" charset="0"/>
                <a:ea typeface="Roboto" panose="020B0604020202020204" charset="0"/>
              </a:rPr>
              <a:t>Таблица 1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- Таблица соответствия </a:t>
            </a:r>
            <a:r>
              <a:rPr lang="ru-RU" dirty="0" err="1">
                <a:latin typeface="Roboto" panose="020B0604020202020204" charset="0"/>
                <a:ea typeface="Roboto" panose="020B0604020202020204" charset="0"/>
              </a:rPr>
              <a:t>hostname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dirty="0" err="1">
                <a:latin typeface="Roboto" panose="020B0604020202020204" charset="0"/>
                <a:ea typeface="Roboto" panose="020B0604020202020204" charset="0"/>
              </a:rPr>
              <a:t>Device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 ID для ЦОД d77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FEEE21DF-5DCC-4862-A449-56BD3D10B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216716"/>
              </p:ext>
            </p:extLst>
          </p:nvPr>
        </p:nvGraphicFramePr>
        <p:xfrm>
          <a:off x="6712940" y="2262277"/>
          <a:ext cx="3011129" cy="29489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90252">
                  <a:extLst>
                    <a:ext uri="{9D8B030D-6E8A-4147-A177-3AD203B41FA5}">
                      <a16:colId xmlns:a16="http://schemas.microsoft.com/office/drawing/2014/main" val="62660518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37201311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Hostname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Device ID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03879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d26-spine-r01-sw01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94765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d26-spine-r01-sw02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33428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d26-leaf-r11-sw01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06923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d26-leaf-r12-sw02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92134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d26-leaf-r13-sw03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91169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d26-leaf-r14-sw04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41427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d26-br-r02-br01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60985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d26-br-r02-br02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162031626"/>
                  </a:ext>
                </a:extLst>
              </a:tr>
            </a:tbl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D4959EF-E222-4069-857A-0380613B9C54}"/>
              </a:ext>
            </a:extLst>
          </p:cNvPr>
          <p:cNvSpPr/>
          <p:nvPr/>
        </p:nvSpPr>
        <p:spPr>
          <a:xfrm>
            <a:off x="6492667" y="1468274"/>
            <a:ext cx="4101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Roboto" panose="020B0604020202020204" charset="0"/>
                <a:ea typeface="Roboto" panose="020B0604020202020204" charset="0"/>
              </a:rPr>
              <a:t>Таблица </a:t>
            </a:r>
            <a:r>
              <a:rPr lang="en-US" b="1" dirty="0">
                <a:latin typeface="Roboto" panose="020B0604020202020204" charset="0"/>
                <a:ea typeface="Roboto" panose="020B0604020202020204" charset="0"/>
              </a:rPr>
              <a:t>2</a:t>
            </a:r>
            <a:r>
              <a:rPr lang="ru-RU" b="1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- Таблица соответствия </a:t>
            </a:r>
            <a:r>
              <a:rPr lang="ru-RU" dirty="0" err="1">
                <a:latin typeface="Roboto" panose="020B0604020202020204" charset="0"/>
                <a:ea typeface="Roboto" panose="020B0604020202020204" charset="0"/>
              </a:rPr>
              <a:t>hostname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dirty="0" err="1">
                <a:latin typeface="Roboto" panose="020B0604020202020204" charset="0"/>
                <a:ea typeface="Roboto" panose="020B0604020202020204" charset="0"/>
              </a:rPr>
              <a:t>Device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 ID для ЦОД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26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590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159740" y="348786"/>
            <a:ext cx="1187245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адресации и нумерации ASN</a:t>
            </a:r>
          </a:p>
          <a:p>
            <a:pPr lvl="0" algn="ctr">
              <a:lnSpc>
                <a:spcPct val="90000"/>
              </a:lnSpc>
              <a:buSzPts val="4500"/>
            </a:pP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для одного из ЦОД</a:t>
            </a:r>
            <a:endParaRPr lang="en-US" sz="3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AD894D8-E080-4EEA-BF4B-4B8A083FF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453961"/>
              </p:ext>
            </p:extLst>
          </p:nvPr>
        </p:nvGraphicFramePr>
        <p:xfrm>
          <a:off x="307258" y="1911130"/>
          <a:ext cx="10515600" cy="35890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087121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239933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99132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2127944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219715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2723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Hostname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mgmt IP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Loopback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Underlay AS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Underlay link Spine-1 (subnet)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Underlay link Spine-2 (subnet)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10484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d77-spine-r01-sw01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10.77.253.11/25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10.77.0.1/32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4207700001</a:t>
                      </a:r>
                    </a:p>
                  </a:txBody>
                  <a:tcPr marL="123825" marR="123825" marT="57150" marB="57150" anchor="ctr"/>
                </a:tc>
                <a:tc rowSpan="2"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10.77.1.0/25</a:t>
                      </a:r>
                    </a:p>
                  </a:txBody>
                  <a:tcPr marL="123825" marR="123825" marT="57150" marB="57150" anchor="ctr"/>
                </a:tc>
                <a:tc rowSpan="2"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10.77.1.128/25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9446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d77-spine-r01-sw02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10.77.253.12/25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10.77.0.2/32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4207700002</a:t>
                      </a:r>
                    </a:p>
                  </a:txBody>
                  <a:tcPr marL="123825" marR="123825" marT="57150" marB="57150" anchor="ctr"/>
                </a:tc>
                <a:tc vMerge="1">
                  <a:txBody>
                    <a:bodyPr/>
                    <a:lstStyle/>
                    <a:p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 vMerge="1">
                  <a:txBody>
                    <a:bodyPr/>
                    <a:lstStyle/>
                    <a:p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126547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d77-leaf-r11-sw01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10.77.253.21/25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10.77.0.11/32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4207700011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10.77.1.0/31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10.77.1.128/31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94667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d77-leaf-r12-sw02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10.77.253.22/25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10.77.0.12/32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4207700012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10.77.1.2/31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10.77.1.130/31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77985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d77-leaf-r13-sw03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10.77.253.23/25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10.77.0.13/32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4207700013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10.77.1.4/31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10.77.1.132/31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84101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d77-leaf-r14-sw04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10.77.253.24/25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10.77.0.14/32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4207700014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10.77.1.6/31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10.77.1.134/31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81491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d77-br-r02-br01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10.77.253.4/25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10.77.0.4/32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4207700004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10.77.1.120/31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10.77.1.248/31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132713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d77-br-r02-br02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10.77.253.7/25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10.77.0.5/32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4207700005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10.77.1.122/31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10.77.1.250/31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07536502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217935B-D17D-4FAE-813F-66CCC2F365DD}"/>
              </a:ext>
            </a:extLst>
          </p:cNvPr>
          <p:cNvSpPr/>
          <p:nvPr/>
        </p:nvSpPr>
        <p:spPr>
          <a:xfrm>
            <a:off x="0" y="1357850"/>
            <a:ext cx="6102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Таблица 3 - План адресации и нумерации ASN для d77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82F07FE-4F8A-4F0D-AC25-7D57D9EB6BE8}"/>
              </a:ext>
            </a:extLst>
          </p:cNvPr>
          <p:cNvSpPr/>
          <p:nvPr/>
        </p:nvSpPr>
        <p:spPr>
          <a:xfrm>
            <a:off x="0" y="5815639"/>
            <a:ext cx="3116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ASN 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для </a:t>
            </a:r>
            <a:r>
              <a:rPr lang="en-US" sz="1800" dirty="0">
                <a:latin typeface="Roboto" panose="020B0604020202020204" charset="0"/>
                <a:ea typeface="Roboto" panose="020B0604020202020204" charset="0"/>
              </a:rPr>
              <a:t>Overlay – AS65277</a:t>
            </a:r>
            <a:endParaRPr lang="ru-RU" sz="18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019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159740" y="348786"/>
            <a:ext cx="11872452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90000"/>
              </a:lnSpc>
              <a:buSzPts val="4500"/>
            </a:pP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Общие сведения по сети ЦОД </a:t>
            </a:r>
          </a:p>
          <a:p>
            <a:pPr lvl="0" algn="ctr">
              <a:lnSpc>
                <a:spcPct val="90000"/>
              </a:lnSpc>
              <a:buSzPts val="4500"/>
            </a:pPr>
            <a:r>
              <a:rPr lang="ru-RU" sz="3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(Правила именования оборудования)</a:t>
            </a:r>
            <a:endParaRPr sz="38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619B37F-94C7-4225-83EB-A1A999164E7B}"/>
              </a:ext>
            </a:extLst>
          </p:cNvPr>
          <p:cNvSpPr/>
          <p:nvPr/>
        </p:nvSpPr>
        <p:spPr>
          <a:xfrm>
            <a:off x="16" y="2628565"/>
            <a:ext cx="121919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Значения VNI в обоих ЦОД должны быть уникальными. Ниже представлены рекомендуемые значения VNI для каждой из площадок, а также значения для «растянутых» VLAN:</a:t>
            </a:r>
          </a:p>
          <a:p>
            <a:endParaRPr lang="ru-RU" sz="1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77xxxx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 – локальные VLAN для d77, где </a:t>
            </a:r>
            <a:r>
              <a:rPr lang="ru-RU" sz="1800" dirty="0" err="1">
                <a:latin typeface="Roboto" panose="020B0604020202020204" charset="0"/>
                <a:ea typeface="Roboto" panose="020B0604020202020204" charset="0"/>
              </a:rPr>
              <a:t>xxxx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 – значение VLAN. В случае, если значение VLAN – это трёх- или менее </a:t>
            </a:r>
            <a:r>
              <a:rPr lang="ru-RU" sz="1800" dirty="0" err="1">
                <a:latin typeface="Roboto" panose="020B0604020202020204" charset="0"/>
                <a:ea typeface="Roboto" panose="020B0604020202020204" charset="0"/>
              </a:rPr>
              <a:t>значное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 число, то к этому значению слева дописывается необходимое количество нулей для сохранения формата записи номеров VNI. Например, 773011 (VLAN3011) и 770018 (VLAN18);</a:t>
            </a:r>
          </a:p>
          <a:p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26yyyy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 – локальные VLAN для d26. Например, 260025 (VLAN25) и 263500 (VLAN3500);</a:t>
            </a:r>
          </a:p>
          <a:p>
            <a:r>
              <a:rPr lang="ru-RU" sz="1800" b="1" dirty="0">
                <a:latin typeface="Roboto" panose="020B0604020202020204" charset="0"/>
                <a:ea typeface="Roboto" panose="020B0604020202020204" charset="0"/>
              </a:rPr>
              <a:t>65zzzz</a:t>
            </a:r>
            <a:r>
              <a:rPr lang="ru-RU" sz="1800" dirty="0">
                <a:latin typeface="Roboto" panose="020B0604020202020204" charset="0"/>
                <a:ea typeface="Roboto" panose="020B0604020202020204" charset="0"/>
              </a:rPr>
              <a:t> – «растянутые» VLAN между d77 и d26. Например, 650048 (VLAN48) или 650005 (VLAN 5).</a:t>
            </a:r>
          </a:p>
        </p:txBody>
      </p:sp>
    </p:spTree>
    <p:extLst>
      <p:ext uri="{BB962C8B-B14F-4D97-AF65-F5344CB8AC3E}">
        <p14:creationId xmlns:p14="http://schemas.microsoft.com/office/powerpoint/2010/main" val="137542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749" name="Google Shape;749;p84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 sz="3164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Воронцов Роман Игоревич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84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17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Ведущий </a:t>
            </a:r>
            <a:r>
              <a:rPr lang="en-US" sz="1617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администратор</a:t>
            </a:r>
            <a:r>
              <a:rPr lang="en-US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17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баз</a:t>
            </a:r>
            <a:r>
              <a:rPr lang="en-US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17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данных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84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1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Компания: КБ “Кубань Кредит”</a:t>
            </a:r>
            <a:endParaRPr sz="1617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541775" y="16347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Целью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данного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является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проектирование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EVPN фабрики между двумя географически распределенными ЦОД с использованием оборудования производителя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Juniper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данном проекте отражены элементы Высокоуровневого (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) и Низкоуровневого дизайна (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) сети передачи данных Центра Обработки Данных (ЦОД). Описывается рекомендуемая архитектура и шаблоны конфигурации для построения ЦОД на базе оборудования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Juniper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Networks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Данный проект является попыткой создать документ, который можно было бы использовать при проектировании сети ЦОД на базе оборудования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Juniper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Networks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а потому, некоторые моменты могут быть упущены или не учтены.</a:t>
            </a:r>
            <a:endParaRPr sz="33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340800" y="147272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516250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152675" y="1604875"/>
            <a:ext cx="6394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Закрепление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основных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навыков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полученных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текущем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курсе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2340800" y="3117947"/>
            <a:ext cx="7294800" cy="854732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108450" y="3164747"/>
            <a:ext cx="643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just"/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Проектирование </a:t>
            </a: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VxLAN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EVPN фабрики между двумя географически распределенными ЦОД с использованием оборудования производителя </a:t>
            </a: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Juniper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2340800" y="2279682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152675" y="2334910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Clr>
                <a:schemeClr val="dk1"/>
              </a:buClr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Описание предъявляемых требований и используемых технологий, которые будут применяться в проекте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516250" y="343313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213;p25">
            <a:extLst>
              <a:ext uri="{FF2B5EF4-FFF2-40B4-BE49-F238E27FC236}">
                <a16:creationId xmlns:a16="http://schemas.microsoft.com/office/drawing/2014/main" id="{0BC5765D-BDCB-4D63-B0DB-3CE7C89E35A1}"/>
              </a:ext>
            </a:extLst>
          </p:cNvPr>
          <p:cNvSpPr/>
          <p:nvPr/>
        </p:nvSpPr>
        <p:spPr>
          <a:xfrm>
            <a:off x="2340800" y="4049570"/>
            <a:ext cx="7294800" cy="1155688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15;p25">
            <a:extLst>
              <a:ext uri="{FF2B5EF4-FFF2-40B4-BE49-F238E27FC236}">
                <a16:creationId xmlns:a16="http://schemas.microsoft.com/office/drawing/2014/main" id="{7D937D63-2C20-44EC-9F63-344B069859F9}"/>
              </a:ext>
            </a:extLst>
          </p:cNvPr>
          <p:cNvSpPr/>
          <p:nvPr/>
        </p:nvSpPr>
        <p:spPr>
          <a:xfrm>
            <a:off x="2340800" y="5313629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14;p25">
            <a:extLst>
              <a:ext uri="{FF2B5EF4-FFF2-40B4-BE49-F238E27FC236}">
                <a16:creationId xmlns:a16="http://schemas.microsoft.com/office/drawing/2014/main" id="{1A866992-6499-4004-B1EF-E132E45B8602}"/>
              </a:ext>
            </a:extLst>
          </p:cNvPr>
          <p:cNvSpPr txBox="1"/>
          <p:nvPr/>
        </p:nvSpPr>
        <p:spPr>
          <a:xfrm>
            <a:off x="2410246" y="4111028"/>
            <a:ext cx="1089006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3.1</a:t>
            </a:r>
            <a:endParaRPr sz="5000" dirty="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1;p25">
            <a:extLst>
              <a:ext uri="{FF2B5EF4-FFF2-40B4-BE49-F238E27FC236}">
                <a16:creationId xmlns:a16="http://schemas.microsoft.com/office/drawing/2014/main" id="{09EC1CA4-CF5E-4CF9-9A74-82014AB392F5}"/>
              </a:ext>
            </a:extLst>
          </p:cNvPr>
          <p:cNvSpPr/>
          <p:nvPr/>
        </p:nvSpPr>
        <p:spPr>
          <a:xfrm>
            <a:off x="3303639" y="4020076"/>
            <a:ext cx="6287636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Clr>
                <a:schemeClr val="dk1"/>
              </a:buClr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Создание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драфт версии документа с описанием Высокоуровневого (</a:t>
            </a: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High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Level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Design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) и Низкоуровневого дизайна (</a:t>
            </a: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Low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Level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Design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) сети передачи данных Центра Обработки Данных (ЦОД)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11;p25">
            <a:extLst>
              <a:ext uri="{FF2B5EF4-FFF2-40B4-BE49-F238E27FC236}">
                <a16:creationId xmlns:a16="http://schemas.microsoft.com/office/drawing/2014/main" id="{D5CE06E7-1024-4CB8-ADDA-56A1A9EE94D2}"/>
              </a:ext>
            </a:extLst>
          </p:cNvPr>
          <p:cNvSpPr/>
          <p:nvPr/>
        </p:nvSpPr>
        <p:spPr>
          <a:xfrm>
            <a:off x="3303639" y="5323308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Подготовка шаблона конфигураций для создания </a:t>
            </a: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VxLAN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EVPN         фабрики на базе оборудования </a:t>
            </a: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Juniper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516250" y="2443632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14;p25">
            <a:extLst>
              <a:ext uri="{FF2B5EF4-FFF2-40B4-BE49-F238E27FC236}">
                <a16:creationId xmlns:a16="http://schemas.microsoft.com/office/drawing/2014/main" id="{F40A077B-5C50-4C41-B7C3-5540F093CF60}"/>
              </a:ext>
            </a:extLst>
          </p:cNvPr>
          <p:cNvSpPr txBox="1"/>
          <p:nvPr/>
        </p:nvSpPr>
        <p:spPr>
          <a:xfrm>
            <a:off x="2410246" y="5190590"/>
            <a:ext cx="1089006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3.2</a:t>
            </a:r>
            <a:endParaRPr sz="5000" dirty="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Задачи проекта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3323962" y="406097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817200" y="4229626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4" name="Google Shape;234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AFFC1C-8F5F-4DF1-A565-F5A54D60C74A}"/>
              </a:ext>
            </a:extLst>
          </p:cNvPr>
          <p:cNvSpPr/>
          <p:nvPr/>
        </p:nvSpPr>
        <p:spPr>
          <a:xfrm>
            <a:off x="342488" y="1298156"/>
            <a:ext cx="1122702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Требования при проектировании ЦОД.</a:t>
            </a:r>
          </a:p>
          <a:p>
            <a:pPr>
              <a:buFont typeface="+mj-lt"/>
              <a:buAutoNum type="arabicPeriod"/>
            </a:pPr>
            <a:endParaRPr lang="ru-RU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Описание архитектуры ЦОД</a:t>
            </a:r>
          </a:p>
          <a:p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2.1 Описание </a:t>
            </a:r>
            <a:r>
              <a:rPr lang="ru-RU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Underlay</a:t>
            </a: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сети и шаблон конфигурации.</a:t>
            </a:r>
          </a:p>
          <a:p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2.2 Описание </a:t>
            </a:r>
            <a:r>
              <a:rPr lang="ru-RU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Overlay</a:t>
            </a: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сети и шаблон конфигурации.</a:t>
            </a:r>
          </a:p>
          <a:p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2.3 VXLAN/EVPN фабрики в </a:t>
            </a:r>
            <a:r>
              <a:rPr lang="ru-RU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Junos</a:t>
            </a: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(L2VNI и L3VNI) и шаблон конфигурации.</a:t>
            </a:r>
          </a:p>
          <a:p>
            <a:endParaRPr lang="ru-RU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Font typeface="+mj-lt"/>
              <a:buAutoNum type="arabicPeriod" startAt="3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Организация внешних подключений, стык с вышестоящим провайдером и их резервирование.</a:t>
            </a:r>
          </a:p>
          <a:p>
            <a:pPr>
              <a:buFont typeface="+mj-lt"/>
              <a:buAutoNum type="arabicPeriod" startAt="3"/>
            </a:pPr>
            <a:endParaRPr lang="ru-RU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Font typeface="+mj-lt"/>
              <a:buAutoNum type="arabicPeriod" startAt="3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DCI или растягивание VLAN между несколькими ЦОД</a:t>
            </a:r>
          </a:p>
          <a:p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4.1 Обеспечение IP связности между </a:t>
            </a:r>
            <a:r>
              <a:rPr lang="ru-RU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Lo</a:t>
            </a: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адресами оборудования разных ЦОД в </a:t>
            </a:r>
            <a:r>
              <a:rPr lang="ru-RU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Underlay</a:t>
            </a:r>
            <a:endParaRPr lang="ru-RU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4.2 Обеспечение связности между ЦОД в </a:t>
            </a:r>
            <a:r>
              <a:rPr lang="ru-RU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Overlay</a:t>
            </a: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endParaRPr lang="ru-RU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Font typeface="+mj-lt"/>
              <a:buAutoNum type="arabicPeriod" startAt="5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Кратко про взаимодействие с оборудованием безопасности</a:t>
            </a:r>
          </a:p>
          <a:p>
            <a:pPr>
              <a:buFont typeface="+mj-lt"/>
              <a:buAutoNum type="arabicPeriod" startAt="5"/>
            </a:pPr>
            <a:endParaRPr lang="ru-RU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Font typeface="+mj-lt"/>
              <a:buAutoNum type="arabicPeriod" startAt="5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Общие сведения по сети ЦОД.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3817200" y="1731425"/>
            <a:ext cx="6391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BGP</a:t>
            </a:r>
            <a:r>
              <a:rPr lang="ru-RU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US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Border Gateway Protocol)</a:t>
            </a:r>
            <a:endParaRPr sz="160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3817150" y="2708375"/>
            <a:ext cx="63912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EVPN (Ethernet over VPN)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0" name="Google Shape;260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/>
          <p:nvPr/>
        </p:nvSpPr>
        <p:spPr>
          <a:xfrm>
            <a:off x="3117554" y="346271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</a:t>
            </a: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VxLAN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(Virtual extensible Local Area Network)</a:t>
            </a:r>
            <a:endParaRPr sz="160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3269400" y="3449450"/>
            <a:ext cx="367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0" y="1160725"/>
            <a:ext cx="123372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Репозиторий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с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текущей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версией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200" b="1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https://github.com/ilya0693/Design-DC-Networks/tree/main/project%20work</a:t>
            </a:r>
            <a:endParaRPr lang="en-US" sz="1200" b="1" dirty="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1200" b="1" dirty="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1200" b="1" dirty="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1200" b="1" dirty="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just"/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Создал драфт версию документа с описанием Высокоуровневого (</a:t>
            </a:r>
            <a:r>
              <a:rPr lang="ru-RU" sz="19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) и Низкоуровневого дизайна (</a:t>
            </a:r>
            <a:r>
              <a:rPr lang="ru-RU" sz="19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Level</a:t>
            </a: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) сети передачи данных Центра Обработки Данных (ЦОД)</a:t>
            </a: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Исходя из требований при проектировании, разработал общие сведения и правила при проектировании ЦОД</a:t>
            </a: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Подготовил описание межсетевого взаимодействия между сервисами и сетевыми устройствами в сети передачи данных ЦОД.</a:t>
            </a: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Подготовил шаблоны конфигураций для настройки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EVPN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фабрики на базе оборудования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Juniper.</a:t>
            </a: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Требования при проектировании ЦОД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685858-D8E5-451A-ABE4-32537E42BAE2}"/>
              </a:ext>
            </a:extLst>
          </p:cNvPr>
          <p:cNvSpPr/>
          <p:nvPr/>
        </p:nvSpPr>
        <p:spPr>
          <a:xfrm>
            <a:off x="159740" y="1732046"/>
            <a:ext cx="118724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Требования по использованию архитектуры фабрики коммутации с распределённой плоскостью управления;</a:t>
            </a:r>
          </a:p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Требования по расположению L3-маршрутизации ЦОД на граничных маршрутизаторах;</a:t>
            </a:r>
          </a:p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Соединение ЦОД через вышестоящего провайдера;</a:t>
            </a:r>
          </a:p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Общие требования по отказоустойчивости решения на каждом уровне ЦОД;</a:t>
            </a:r>
          </a:p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Требования к масштабированию ЦОД по количеству коммутаторов и пропускной способности;</a:t>
            </a:r>
          </a:p>
          <a:p>
            <a:pPr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Требования по балансировке и оптимальному прохождению трафика в ЦОД.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3328</Words>
  <Application>Microsoft Office PowerPoint</Application>
  <PresentationFormat>Широкоэкранный</PresentationFormat>
  <Paragraphs>484</Paragraphs>
  <Slides>35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Avenir</vt:lpstr>
      <vt:lpstr>Times New Roman</vt:lpstr>
      <vt:lpstr>Noto Sans Symbols</vt:lpstr>
      <vt:lpstr>Roboto</vt:lpstr>
      <vt:lpstr>Calibri</vt:lpstr>
      <vt:lpstr>Arial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Илья Палканов</cp:lastModifiedBy>
  <cp:revision>22</cp:revision>
  <dcterms:modified xsi:type="dcterms:W3CDTF">2023-03-17T22:02:45Z</dcterms:modified>
</cp:coreProperties>
</file>